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6"/>
  </p:notesMasterIdLst>
  <p:handoutMasterIdLst>
    <p:handoutMasterId r:id="rId47"/>
  </p:handoutMasterIdLst>
  <p:sldIdLst>
    <p:sldId id="256" r:id="rId2"/>
    <p:sldId id="302" r:id="rId3"/>
    <p:sldId id="265" r:id="rId4"/>
    <p:sldId id="261" r:id="rId5"/>
    <p:sldId id="285" r:id="rId6"/>
    <p:sldId id="303" r:id="rId7"/>
    <p:sldId id="257" r:id="rId8"/>
    <p:sldId id="316" r:id="rId9"/>
    <p:sldId id="317" r:id="rId10"/>
    <p:sldId id="318" r:id="rId11"/>
    <p:sldId id="343" r:id="rId12"/>
    <p:sldId id="264" r:id="rId13"/>
    <p:sldId id="266" r:id="rId14"/>
    <p:sldId id="267" r:id="rId15"/>
    <p:sldId id="263" r:id="rId16"/>
    <p:sldId id="287" r:id="rId17"/>
    <p:sldId id="276" r:id="rId18"/>
    <p:sldId id="270" r:id="rId19"/>
    <p:sldId id="344" r:id="rId20"/>
    <p:sldId id="268" r:id="rId21"/>
    <p:sldId id="304" r:id="rId22"/>
    <p:sldId id="305" r:id="rId23"/>
    <p:sldId id="306" r:id="rId24"/>
    <p:sldId id="308" r:id="rId25"/>
    <p:sldId id="272" r:id="rId26"/>
    <p:sldId id="310" r:id="rId27"/>
    <p:sldId id="311" r:id="rId28"/>
    <p:sldId id="262" r:id="rId29"/>
    <p:sldId id="269" r:id="rId30"/>
    <p:sldId id="273" r:id="rId31"/>
    <p:sldId id="349" r:id="rId32"/>
    <p:sldId id="331" r:id="rId33"/>
    <p:sldId id="332" r:id="rId34"/>
    <p:sldId id="350" r:id="rId35"/>
    <p:sldId id="335" r:id="rId36"/>
    <p:sldId id="351" r:id="rId37"/>
    <p:sldId id="274" r:id="rId38"/>
    <p:sldId id="348" r:id="rId39"/>
    <p:sldId id="337" r:id="rId40"/>
    <p:sldId id="341" r:id="rId41"/>
    <p:sldId id="309" r:id="rId42"/>
    <p:sldId id="342" r:id="rId43"/>
    <p:sldId id="338" r:id="rId44"/>
    <p:sldId id="260"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ny Ford" initials="DF" lastIdx="1" clrIdx="0">
    <p:extLst>
      <p:ext uri="{19B8F6BF-5375-455C-9EA6-DF929625EA0E}">
        <p15:presenceInfo xmlns:p15="http://schemas.microsoft.com/office/powerpoint/2012/main" userId="0e412297f7fbaf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p:cViewPr varScale="1">
        <p:scale>
          <a:sx n="77" d="100"/>
          <a:sy n="77" d="100"/>
        </p:scale>
        <p:origin x="1326"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146" cy="46450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1654" y="0"/>
            <a:ext cx="3037146" cy="464503"/>
          </a:xfrm>
          <a:prstGeom prst="rect">
            <a:avLst/>
          </a:prstGeom>
        </p:spPr>
        <p:txBody>
          <a:bodyPr vert="horz" lIns="91440" tIns="45720" rIns="91440" bIns="45720" rtlCol="0"/>
          <a:lstStyle>
            <a:lvl1pPr algn="r">
              <a:defRPr sz="1200"/>
            </a:lvl1pPr>
          </a:lstStyle>
          <a:p>
            <a:fld id="{81A6F011-BC3C-4257-8592-C9671E35AE9E}" type="datetimeFigureOut">
              <a:rPr lang="en-US" smtClean="0"/>
              <a:t>3/18/2025</a:t>
            </a:fld>
            <a:endParaRPr lang="en-US"/>
          </a:p>
        </p:txBody>
      </p:sp>
      <p:sp>
        <p:nvSpPr>
          <p:cNvPr id="4" name="Footer Placeholder 3"/>
          <p:cNvSpPr>
            <a:spLocks noGrp="1"/>
          </p:cNvSpPr>
          <p:nvPr>
            <p:ph type="ftr" sz="quarter" idx="2"/>
          </p:nvPr>
        </p:nvSpPr>
        <p:spPr>
          <a:xfrm>
            <a:off x="1" y="8830312"/>
            <a:ext cx="3037146" cy="46450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1654" y="8830312"/>
            <a:ext cx="3037146" cy="464503"/>
          </a:xfrm>
          <a:prstGeom prst="rect">
            <a:avLst/>
          </a:prstGeom>
        </p:spPr>
        <p:txBody>
          <a:bodyPr vert="horz" lIns="91440" tIns="45720" rIns="91440" bIns="45720" rtlCol="0" anchor="b"/>
          <a:lstStyle>
            <a:lvl1pPr algn="r">
              <a:defRPr sz="1200"/>
            </a:lvl1pPr>
          </a:lstStyle>
          <a:p>
            <a:fld id="{0AAAAEB5-9A5C-4DFA-AF60-1EBD950F6FA8}" type="slidenum">
              <a:rPr lang="en-US" smtClean="0"/>
              <a:t>‹#›</a:t>
            </a:fld>
            <a:endParaRPr lang="en-US"/>
          </a:p>
        </p:txBody>
      </p:sp>
    </p:spTree>
    <p:extLst>
      <p:ext uri="{BB962C8B-B14F-4D97-AF65-F5344CB8AC3E}">
        <p14:creationId xmlns:p14="http://schemas.microsoft.com/office/powerpoint/2010/main" val="1692894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0"/>
            <a:ext cx="3038475" cy="465138"/>
          </a:xfrm>
          <a:prstGeom prst="rect">
            <a:avLst/>
          </a:prstGeom>
        </p:spPr>
        <p:txBody>
          <a:bodyPr vert="horz" lIns="91440" tIns="45720" rIns="91440" bIns="45720" rtlCol="0"/>
          <a:lstStyle>
            <a:lvl1pPr algn="r">
              <a:defRPr sz="1200"/>
            </a:lvl1pPr>
          </a:lstStyle>
          <a:p>
            <a:fld id="{8A456D58-6C0F-451F-9A85-32A133A2233A}" type="datetimeFigureOut">
              <a:rPr lang="en-US" smtClean="0"/>
              <a:t>3/18/2025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5138"/>
          </a:xfrm>
          <a:prstGeom prst="rect">
            <a:avLst/>
          </a:prstGeom>
        </p:spPr>
        <p:txBody>
          <a:bodyPr vert="horz" lIns="91440" tIns="45720" rIns="91440" bIns="45720" rtlCol="0" anchor="b"/>
          <a:lstStyle>
            <a:lvl1pPr algn="r">
              <a:defRPr sz="1200"/>
            </a:lvl1pPr>
          </a:lstStyle>
          <a:p>
            <a:fld id="{6D8C68AA-76E8-4A44-932A-48C8DD059B87}" type="slidenum">
              <a:rPr lang="en-US" smtClean="0"/>
              <a:t>‹#›</a:t>
            </a:fld>
            <a:endParaRPr lang="en-US"/>
          </a:p>
        </p:txBody>
      </p:sp>
    </p:spTree>
    <p:extLst>
      <p:ext uri="{BB962C8B-B14F-4D97-AF65-F5344CB8AC3E}">
        <p14:creationId xmlns:p14="http://schemas.microsoft.com/office/powerpoint/2010/main" val="2931404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211263" y="695325"/>
            <a:ext cx="4643437" cy="34813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Shape 109"/>
          <p:cNvSpPr txBox="1">
            <a:spLocks noGrp="1"/>
          </p:cNvSpPr>
          <p:nvPr>
            <p:ph type="body" idx="1"/>
          </p:nvPr>
        </p:nvSpPr>
        <p:spPr>
          <a:xfrm>
            <a:off x="706642" y="4409765"/>
            <a:ext cx="5653124" cy="4177672"/>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7133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211263" y="695325"/>
            <a:ext cx="4643437" cy="34813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Shape 117"/>
          <p:cNvSpPr txBox="1">
            <a:spLocks noGrp="1"/>
          </p:cNvSpPr>
          <p:nvPr>
            <p:ph type="body" idx="1"/>
          </p:nvPr>
        </p:nvSpPr>
        <p:spPr>
          <a:xfrm>
            <a:off x="706642" y="4409765"/>
            <a:ext cx="5653124" cy="4177672"/>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31453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706642" y="4409765"/>
            <a:ext cx="5653124" cy="417767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 name="Shape 311"/>
          <p:cNvSpPr>
            <a:spLocks noGrp="1" noRot="1" noChangeAspect="1"/>
          </p:cNvSpPr>
          <p:nvPr>
            <p:ph type="sldImg" idx="2"/>
          </p:nvPr>
        </p:nvSpPr>
        <p:spPr>
          <a:xfrm>
            <a:off x="1211263" y="695325"/>
            <a:ext cx="4643437" cy="34813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1669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706642" y="4409765"/>
            <a:ext cx="5653124" cy="417767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 name="Shape 318"/>
          <p:cNvSpPr>
            <a:spLocks noGrp="1" noRot="1" noChangeAspect="1"/>
          </p:cNvSpPr>
          <p:nvPr>
            <p:ph type="sldImg" idx="2"/>
          </p:nvPr>
        </p:nvSpPr>
        <p:spPr>
          <a:xfrm>
            <a:off x="1211263" y="695325"/>
            <a:ext cx="4643437" cy="34813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0552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706642" y="4409765"/>
            <a:ext cx="5653124" cy="417767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 name="Shape 325"/>
          <p:cNvSpPr>
            <a:spLocks noGrp="1" noRot="1" noChangeAspect="1"/>
          </p:cNvSpPr>
          <p:nvPr>
            <p:ph type="sldImg" idx="2"/>
          </p:nvPr>
        </p:nvSpPr>
        <p:spPr>
          <a:xfrm>
            <a:off x="1211263" y="695325"/>
            <a:ext cx="4643437" cy="34813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2629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706642" y="4409765"/>
            <a:ext cx="5653124" cy="417767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 name="Shape 339"/>
          <p:cNvSpPr>
            <a:spLocks noGrp="1" noRot="1" noChangeAspect="1"/>
          </p:cNvSpPr>
          <p:nvPr>
            <p:ph type="sldImg" idx="2"/>
          </p:nvPr>
        </p:nvSpPr>
        <p:spPr>
          <a:xfrm>
            <a:off x="1211263" y="695325"/>
            <a:ext cx="4643437" cy="34813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1144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1211263" y="695325"/>
            <a:ext cx="4643437" cy="34813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Shape 389"/>
          <p:cNvSpPr txBox="1">
            <a:spLocks noGrp="1"/>
          </p:cNvSpPr>
          <p:nvPr>
            <p:ph type="body" idx="1"/>
          </p:nvPr>
        </p:nvSpPr>
        <p:spPr>
          <a:xfrm>
            <a:off x="706642" y="4409765"/>
            <a:ext cx="5653124" cy="4177672"/>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28019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1211263" y="695325"/>
            <a:ext cx="4643437" cy="34813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Shape 396"/>
          <p:cNvSpPr txBox="1">
            <a:spLocks noGrp="1"/>
          </p:cNvSpPr>
          <p:nvPr>
            <p:ph type="body" idx="1"/>
          </p:nvPr>
        </p:nvSpPr>
        <p:spPr>
          <a:xfrm>
            <a:off x="706642" y="4409765"/>
            <a:ext cx="5653124" cy="4177672"/>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34654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706642" y="4409765"/>
            <a:ext cx="5653124" cy="417767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 name="Shape 346"/>
          <p:cNvSpPr>
            <a:spLocks noGrp="1" noRot="1" noChangeAspect="1"/>
          </p:cNvSpPr>
          <p:nvPr>
            <p:ph type="sldImg" idx="2"/>
          </p:nvPr>
        </p:nvSpPr>
        <p:spPr>
          <a:xfrm>
            <a:off x="1211263" y="695325"/>
            <a:ext cx="4643437" cy="34813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8465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CCE16D4-C251-43EB-9C2E-6764E36B17D3}" type="datetime1">
              <a:rPr lang="en-US" smtClean="0"/>
              <a:t>3/18/2025</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6FA66EB4-4D02-4450-A6CB-408676E734A0}"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69A44B9-E9BD-4525-9844-6288B3835B1B}" type="datetime1">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66EB4-4D02-4450-A6CB-408676E734A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44498B5-122E-40EE-845C-743831545905}" type="datetime1">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66EB4-4D02-4450-A6CB-408676E734A0}"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6268A6B2-61B7-4FB2-8381-D7C93AC03141}" type="datetime1">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66EB4-4D02-4450-A6CB-408676E734A0}"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D64126E4-E8AB-49BC-B6C8-DE462DCDEBC3}" type="datetime1">
              <a:rPr lang="en-US" smtClean="0"/>
              <a:t>3/18/2025</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6FA66EB4-4D02-4450-A6CB-408676E734A0}"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39A0D0F7-2C40-42DA-9C4F-FDECDC4F51DD}" type="datetime1">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66EB4-4D02-4450-A6CB-408676E734A0}"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23EED5A-8793-44EB-9896-48B2F530C16C}" type="datetime1">
              <a:rPr lang="en-US" smtClean="0"/>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A66EB4-4D02-4450-A6CB-408676E734A0}"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5A9D7D7-6277-4FFD-BCCC-12C0968B0E1C}" type="datetime1">
              <a:rPr lang="en-US" smtClean="0"/>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A66EB4-4D02-4450-A6CB-408676E734A0}"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5AEA5A-3A1E-4184-B0B1-9B6EEE717E40}" type="datetime1">
              <a:rPr lang="en-US" smtClean="0"/>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A66EB4-4D02-4450-A6CB-408676E734A0}"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D6B7783-D768-49F3-88F4-144DF64747DA}" type="datetime1">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66EB4-4D02-4450-A6CB-408676E734A0}"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EBCCF14-A7BA-4674-96A2-F9D4853C044C}" type="datetime1">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66EB4-4D02-4450-A6CB-408676E734A0}"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00BECC5-4E4F-48F6-A4BF-1ABC5D4B3A0E}" type="datetime1">
              <a:rPr lang="en-US" smtClean="0"/>
              <a:t>3/18/2025</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FA66EB4-4D02-4450-A6CB-408676E734A0}"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s://www.peoplematters.in/article/communication/check-these-business-etiquettes-going-meeting-13206"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nsttac.org"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nsttac.org"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elasticmind.ca/innerpreneur/index.php/2011/05/05/exploring-peer-to-peer-mentorship/" TargetMode="External"/><Relationship Id="rId2" Type="http://schemas.openxmlformats.org/officeDocument/2006/relationships/image" Target="../media/image19.jpg"/><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thearcfamilyinstitute.org/"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thearcfamilyinstitute.org/resources/post-secondary-go-bag.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hearcfamilyinstitute.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prepactsat.com/should-i-take-the-act-or-the-sa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www.thebluediamondgallery.com/handwriting/q/questions.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s://picpedia.org/highway-signs/a/accommodation.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thearcfamilyinstitute.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thearcfamilyinstitute.org/"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thinkcollege.net/sites/default/files/files/IB_40_Use_of_Medicaid_Waivers_final.pdf" TargetMode="Externa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s://pmg.org.za/blog/LAPSEDBILL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thinkcollege.net/resource/scholarships/scholarships-for-students-with-intellectual-disabilities" TargetMode="Externa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https://nccsd.ici.umn.edu/" TargetMode="External"/><Relationship Id="rId4" Type="http://schemas.openxmlformats.org/officeDocument/2006/relationships/hyperlink" Target="https://www.scholarships.com/financial-aid/college-scholarships/scholarship-directory/physical-disabilities/down-syndrom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Federal%20loan%20programs,%20such%20as%20Direct%20Studen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wrightslaw.com/blog/idea-funds-for-postsecondary-programs-while-still-in-high-school/" TargetMode="Externa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www.thebluediamondgallery.com/handwriting/i/idea.html"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thearcfamilyinstitute.org/resources/able-account-go-bag.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thinkcollege.net/resources/resources-by-topic/paying-for-colleg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takestockinchildren.org/navigating-the-campus-adjusting-to-college-lif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hyperlink" Target="https://freesvg.org/recap-post-it" TargetMode="Externa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www.thearcofsomerset.org/the-achievement-center-at-rvcc/engagment.html" TargetMode="External"/><Relationship Id="rId13" Type="http://schemas.openxmlformats.org/officeDocument/2006/relationships/image" Target="../media/image35.jpeg"/><Relationship Id="rId3" Type="http://schemas.openxmlformats.org/officeDocument/2006/relationships/hyperlink" Target="https://gsapp.rutgers.edu/centers-clinical-services/college-support-program/faqs" TargetMode="External"/><Relationship Id="rId7" Type="http://schemas.openxmlformats.org/officeDocument/2006/relationships/hyperlink" Target="https://bergen.edu/current-students/student-services-departments/disability-services-office-of-specialized-services/turning-point-program/" TargetMode="External"/><Relationship Id="rId12" Type="http://schemas.openxmlformats.org/officeDocument/2006/relationships/hyperlink" Target="https://thinkcollege.net/sites/default/files/files/IB_40_Use_of_Medicaid_Waivers_final.pdf" TargetMode="External"/><Relationship Id="rId2" Type="http://schemas.openxmlformats.org/officeDocument/2006/relationships/hyperlink" Target="http://rhscaps.rutgers.edu/services/autism-spectrum-college-support-program/" TargetMode="External"/><Relationship Id="rId1" Type="http://schemas.openxmlformats.org/officeDocument/2006/relationships/slideLayout" Target="../slideLayouts/slideLayout2.xml"/><Relationship Id="rId6" Type="http://schemas.openxmlformats.org/officeDocument/2006/relationships/hyperlink" Target="https://www.camdencc.edu/student_life/student-services/garden-state-pathways/" TargetMode="External"/><Relationship Id="rId11" Type="http://schemas.openxmlformats.org/officeDocument/2006/relationships/hyperlink" Target="https://www.pacer.org/transition/learning-center/postsecondary/financial-aid.asp" TargetMode="External"/><Relationship Id="rId5" Type="http://schemas.openxmlformats.org/officeDocument/2006/relationships/hyperlink" Target="https://bit.ly/3bhLCxQ-" TargetMode="External"/><Relationship Id="rId10" Type="http://schemas.openxmlformats.org/officeDocument/2006/relationships/hyperlink" Target="https://www.glassdoor.com/job-listing/transition-career-studies-tcs-staff-assistant-georgian-court-university-JV_IC1126832_KO0,45_KE46,71.htm?jl=3777804266" TargetMode="External"/><Relationship Id="rId4" Type="http://schemas.openxmlformats.org/officeDocument/2006/relationships/hyperlink" Target="https://www.fdu.edu/academics/colleges-schools/psychology/compass-program/" TargetMode="External"/><Relationship Id="rId9" Type="http://schemas.openxmlformats.org/officeDocument/2006/relationships/hyperlink" Target="https://www.collegesteps.org/" TargetMode="External"/><Relationship Id="rId1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alabamaschoolconnection.org/2013/04/23/common-core-state-standards-in-the-state-of-alabama-why-is-this-such-a-big-dea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sheninger.blogspot.com/2011/01/empowering-students-to-be-self.html"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hyperlink" Target="https://iris.peabody.vanderbilt.edu/module/cou2/cresource/q1/p03/"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200" y="3567307"/>
            <a:ext cx="6858000" cy="1157093"/>
          </a:xfrm>
        </p:spPr>
        <p:txBody>
          <a:bodyPr>
            <a:normAutofit/>
          </a:bodyPr>
          <a:lstStyle/>
          <a:p>
            <a:pPr algn="ctr"/>
            <a:r>
              <a:rPr lang="en-US" b="1" dirty="0"/>
              <a:t>College Options for </a:t>
            </a:r>
            <a:br>
              <a:rPr lang="en-US" b="1" dirty="0"/>
            </a:br>
            <a:r>
              <a:rPr lang="en-US" b="1" dirty="0"/>
              <a:t>Students with I/DD</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1200" y="-106354"/>
            <a:ext cx="3521255" cy="233967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8057" y="2526574"/>
            <a:ext cx="2827540" cy="2719251"/>
          </a:xfrm>
          <a:prstGeom prst="rect">
            <a:avLst/>
          </a:prstGeom>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27621" y="434776"/>
            <a:ext cx="4201163" cy="28021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88473" y="5120920"/>
            <a:ext cx="6781800" cy="646331"/>
          </a:xfrm>
          <a:prstGeom prst="rect">
            <a:avLst/>
          </a:prstGeom>
          <a:noFill/>
        </p:spPr>
        <p:txBody>
          <a:bodyPr wrap="square" rtlCol="0">
            <a:spAutoFit/>
          </a:bodyPr>
          <a:lstStyle/>
          <a:p>
            <a:r>
              <a:rPr lang="en-US" sz="1200" b="1" dirty="0">
                <a:latin typeface="+mj-lt"/>
              </a:rPr>
              <a:t>Lisa Ford - Senior Director, The Arc of New Jersey Family Institute</a:t>
            </a:r>
          </a:p>
          <a:p>
            <a:r>
              <a:rPr lang="en-US" sz="1200" b="1" dirty="0">
                <a:latin typeface="+mj-lt"/>
              </a:rPr>
              <a:t>T: 732.828.2022</a:t>
            </a:r>
          </a:p>
          <a:p>
            <a:r>
              <a:rPr lang="en-US" sz="1200" b="1" dirty="0">
                <a:latin typeface="+mj-lt"/>
              </a:rPr>
              <a:t>E: lford@arcnj.org</a:t>
            </a:r>
          </a:p>
        </p:txBody>
      </p:sp>
      <p:pic>
        <p:nvPicPr>
          <p:cNvPr id="9" name="Picture 8" descr="Company name&#10;&#10;Description automatically generated with low confidence">
            <a:extLst>
              <a:ext uri="{FF2B5EF4-FFF2-40B4-BE49-F238E27FC236}">
                <a16:creationId xmlns:a16="http://schemas.microsoft.com/office/drawing/2014/main" id="{6537AC23-6D20-44DB-9004-3681C9B0F8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8473" y="866128"/>
            <a:ext cx="2639069" cy="1791789"/>
          </a:xfrm>
          <a:prstGeom prst="rect">
            <a:avLst/>
          </a:prstGeom>
        </p:spPr>
      </p:pic>
    </p:spTree>
    <p:extLst>
      <p:ext uri="{BB962C8B-B14F-4D97-AF65-F5344CB8AC3E}">
        <p14:creationId xmlns:p14="http://schemas.microsoft.com/office/powerpoint/2010/main" val="2128306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1289E-8E41-4115-B610-582731D626D9}"/>
              </a:ext>
            </a:extLst>
          </p:cNvPr>
          <p:cNvSpPr>
            <a:spLocks noGrp="1"/>
          </p:cNvSpPr>
          <p:nvPr>
            <p:ph type="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What Should Happen </a:t>
            </a:r>
            <a:r>
              <a:rPr lang="en-US" b="1" i="1" dirty="0" smtClean="0">
                <a:latin typeface="Times New Roman" panose="02020603050405020304" pitchFamily="18" charset="0"/>
                <a:cs typeface="Times New Roman" panose="02020603050405020304" pitchFamily="18" charset="0"/>
              </a:rPr>
              <a:t>Before </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An IEP </a:t>
            </a:r>
            <a:r>
              <a:rPr lang="en-US" b="1" dirty="0">
                <a:latin typeface="Times New Roman" panose="02020603050405020304" pitchFamily="18" charset="0"/>
                <a:cs typeface="Times New Roman" panose="02020603050405020304" pitchFamily="18" charset="0"/>
              </a:rPr>
              <a:t>Meeting</a:t>
            </a:r>
          </a:p>
        </p:txBody>
      </p:sp>
      <p:sp>
        <p:nvSpPr>
          <p:cNvPr id="3" name="Content Placeholder 2">
            <a:extLst>
              <a:ext uri="{FF2B5EF4-FFF2-40B4-BE49-F238E27FC236}">
                <a16:creationId xmlns:a16="http://schemas.microsoft.com/office/drawing/2014/main" id="{23BC7EEF-8B80-49DA-ACAD-B75AC64EE6E3}"/>
              </a:ext>
            </a:extLst>
          </p:cNvPr>
          <p:cNvSpPr>
            <a:spLocks noGrp="1"/>
          </p:cNvSpPr>
          <p:nvPr>
            <p:ph sz="quarter" idx="1"/>
          </p:nvPr>
        </p:nvSpPr>
        <p:spPr/>
        <p:txBody>
          <a:bodyPr/>
          <a:lstStyle/>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Before each </a:t>
            </a:r>
            <a:r>
              <a:rPr lang="en-US" sz="2000" b="1" dirty="0">
                <a:latin typeface="Arial" panose="020B0604020202020204" pitchFamily="34" charset="0"/>
                <a:cs typeface="Arial" panose="020B0604020202020204" pitchFamily="34" charset="0"/>
              </a:rPr>
              <a:t>IEP/504</a:t>
            </a:r>
            <a:r>
              <a:rPr lang="en-US" sz="2000" dirty="0">
                <a:latin typeface="Arial" panose="020B0604020202020204" pitchFamily="34" charset="0"/>
                <a:cs typeface="Arial" panose="020B0604020202020204" pitchFamily="34" charset="0"/>
              </a:rPr>
              <a:t> meeting:</a:t>
            </a:r>
          </a:p>
          <a:p>
            <a:r>
              <a:rPr lang="en-US" sz="2000" dirty="0">
                <a:latin typeface="Arial" panose="020B0604020202020204" pitchFamily="34" charset="0"/>
                <a:cs typeface="Arial" panose="020B0604020202020204" pitchFamily="34" charset="0"/>
              </a:rPr>
              <a:t>Understand the purpose of the meeting.</a:t>
            </a:r>
          </a:p>
          <a:p>
            <a:r>
              <a:rPr lang="en-US" sz="2000" dirty="0">
                <a:latin typeface="Arial" panose="020B0604020202020204" pitchFamily="34" charset="0"/>
                <a:cs typeface="Arial" panose="020B0604020202020204" pitchFamily="34" charset="0"/>
              </a:rPr>
              <a:t>Know who will be there and what their role is at the meeting.</a:t>
            </a:r>
          </a:p>
          <a:p>
            <a:r>
              <a:rPr lang="en-US" sz="2000" dirty="0">
                <a:latin typeface="Arial" panose="020B0604020202020204" pitchFamily="34" charset="0"/>
                <a:cs typeface="Arial" panose="020B0604020202020204" pitchFamily="34" charset="0"/>
              </a:rPr>
              <a:t>Review the report from your last meeting.</a:t>
            </a:r>
          </a:p>
          <a:p>
            <a:r>
              <a:rPr lang="en-US" sz="2000" dirty="0">
                <a:latin typeface="Arial" panose="020B0604020202020204" pitchFamily="34" charset="0"/>
                <a:cs typeface="Arial" panose="020B0604020202020204" pitchFamily="34" charset="0"/>
              </a:rPr>
              <a:t>Understand the goals listed on the report.</a:t>
            </a:r>
          </a:p>
          <a:p>
            <a:r>
              <a:rPr lang="en-US" sz="2000" dirty="0">
                <a:latin typeface="Arial" panose="020B0604020202020204" pitchFamily="34" charset="0"/>
                <a:cs typeface="Arial" panose="020B0604020202020204" pitchFamily="34" charset="0"/>
              </a:rPr>
              <a:t>Practice saying how you’ve accomplished the goals.</a:t>
            </a:r>
          </a:p>
          <a:p>
            <a:r>
              <a:rPr lang="en-US" sz="2000" dirty="0">
                <a:latin typeface="Arial" panose="020B0604020202020204" pitchFamily="34" charset="0"/>
                <a:cs typeface="Arial" panose="020B0604020202020204" pitchFamily="34" charset="0"/>
              </a:rPr>
              <a:t>Establish new goals and be prepared to state them.</a:t>
            </a:r>
          </a:p>
          <a:p>
            <a:endParaRPr lang="en-US" dirty="0"/>
          </a:p>
        </p:txBody>
      </p:sp>
      <p:sp>
        <p:nvSpPr>
          <p:cNvPr id="5" name="TextBox 4">
            <a:extLst>
              <a:ext uri="{FF2B5EF4-FFF2-40B4-BE49-F238E27FC236}">
                <a16:creationId xmlns:a16="http://schemas.microsoft.com/office/drawing/2014/main" id="{67A15B0A-B4FD-46C2-BCCC-10090DF67BAD}"/>
              </a:ext>
            </a:extLst>
          </p:cNvPr>
          <p:cNvSpPr txBox="1"/>
          <p:nvPr/>
        </p:nvSpPr>
        <p:spPr>
          <a:xfrm>
            <a:off x="1524000" y="6399216"/>
            <a:ext cx="4572000" cy="369332"/>
          </a:xfrm>
          <a:prstGeom prst="rect">
            <a:avLst/>
          </a:prstGeom>
          <a:noFill/>
        </p:spPr>
        <p:txBody>
          <a:bodyPr wrap="square">
            <a:spAutoFit/>
          </a:bodyPr>
          <a:lstStyle/>
          <a:p>
            <a:r>
              <a:rPr lang="en-US" dirty="0"/>
              <a:t>www.thearcfamilyinstitute.org</a:t>
            </a:r>
          </a:p>
        </p:txBody>
      </p:sp>
      <p:pic>
        <p:nvPicPr>
          <p:cNvPr id="7" name="Picture 6" descr="A group of people sitting at a table with a computer and papers&#10;&#10;Description automatically generated with low confidence">
            <a:extLst>
              <a:ext uri="{FF2B5EF4-FFF2-40B4-BE49-F238E27FC236}">
                <a16:creationId xmlns:a16="http://schemas.microsoft.com/office/drawing/2014/main" id="{3EBEFE88-DC92-42BA-A01F-931E7294C9E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5548398" y="4419600"/>
            <a:ext cx="3273869" cy="1841551"/>
          </a:xfrm>
          <a:prstGeom prst="rect">
            <a:avLst/>
          </a:prstGeom>
        </p:spPr>
      </p:pic>
      <p:pic>
        <p:nvPicPr>
          <p:cNvPr id="6" name="Picture 5" descr="Company name&#10;&#10;Description automatically generated with low confidence">
            <a:extLst>
              <a:ext uri="{FF2B5EF4-FFF2-40B4-BE49-F238E27FC236}">
                <a16:creationId xmlns:a16="http://schemas.microsoft.com/office/drawing/2014/main" id="{3A2E5116-1EBA-4625-AFA3-4993898DA0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8105" y="15079"/>
            <a:ext cx="1625895" cy="1103897"/>
          </a:xfrm>
          <a:prstGeom prst="rect">
            <a:avLst/>
          </a:prstGeom>
        </p:spPr>
      </p:pic>
    </p:spTree>
    <p:extLst>
      <p:ext uri="{BB962C8B-B14F-4D97-AF65-F5344CB8AC3E}">
        <p14:creationId xmlns:p14="http://schemas.microsoft.com/office/powerpoint/2010/main" val="749297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6175-0B6A-4F5B-8F3D-569459D18B1D}"/>
              </a:ext>
            </a:extLst>
          </p:cNvPr>
          <p:cNvSpPr>
            <a:spLocks noGrp="1"/>
          </p:cNvSpPr>
          <p:nvPr>
            <p:ph type="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What Should Happen </a:t>
            </a:r>
            <a:r>
              <a:rPr lang="en-US" b="1" i="1" u="sng" dirty="0" smtClean="0">
                <a:latin typeface="Times New Roman" panose="02020603050405020304" pitchFamily="18" charset="0"/>
                <a:cs typeface="Times New Roman" panose="02020603050405020304" pitchFamily="18" charset="0"/>
              </a:rPr>
              <a:t>At </a:t>
            </a:r>
            <a:r>
              <a:rPr lang="en-US" b="1" u="sng" dirty="0">
                <a:latin typeface="Times New Roman" panose="02020603050405020304" pitchFamily="18" charset="0"/>
                <a:cs typeface="Times New Roman" panose="02020603050405020304" pitchFamily="18" charset="0"/>
              </a:rPr>
              <a:t/>
            </a:r>
            <a:br>
              <a:rPr lang="en-US" b="1" u="sng"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the IEP Meeting</a:t>
            </a:r>
          </a:p>
        </p:txBody>
      </p:sp>
      <p:sp>
        <p:nvSpPr>
          <p:cNvPr id="3" name="Content Placeholder 2">
            <a:extLst>
              <a:ext uri="{FF2B5EF4-FFF2-40B4-BE49-F238E27FC236}">
                <a16:creationId xmlns:a16="http://schemas.microsoft.com/office/drawing/2014/main" id="{BF79E774-2DB4-4366-8614-20E3E2AF7A32}"/>
              </a:ext>
            </a:extLst>
          </p:cNvPr>
          <p:cNvSpPr>
            <a:spLocks noGrp="1"/>
          </p:cNvSpPr>
          <p:nvPr>
            <p:ph sz="quarter" idx="1"/>
          </p:nvPr>
        </p:nvSpPr>
        <p:spPr/>
        <p:txBody>
          <a:bodyPr/>
          <a:lstStyle/>
          <a:p>
            <a:endParaRPr lang="en-US" dirty="0"/>
          </a:p>
          <a:p>
            <a:pPr marL="0" indent="0">
              <a:buNone/>
            </a:pPr>
            <a:r>
              <a:rPr lang="en-US" sz="1600" dirty="0">
                <a:latin typeface="Arial" panose="020B0604020202020204" pitchFamily="34" charset="0"/>
                <a:cs typeface="Arial" panose="020B0604020202020204" pitchFamily="34" charset="0"/>
              </a:rPr>
              <a:t>At the IEP/504 meeting:</a:t>
            </a:r>
          </a:p>
          <a:p>
            <a:r>
              <a:rPr lang="en-US" sz="1600" dirty="0">
                <a:latin typeface="Arial" panose="020B0604020202020204" pitchFamily="34" charset="0"/>
                <a:cs typeface="Arial" panose="020B0604020202020204" pitchFamily="34" charset="0"/>
              </a:rPr>
              <a:t>Summarize your post goals and accomplishments.</a:t>
            </a:r>
          </a:p>
          <a:p>
            <a:r>
              <a:rPr lang="en-US" sz="1600" dirty="0">
                <a:latin typeface="Arial" panose="020B0604020202020204" pitchFamily="34" charset="0"/>
                <a:cs typeface="Arial" panose="020B0604020202020204" pitchFamily="34" charset="0"/>
              </a:rPr>
              <a:t>Ask for ideas and feedback.</a:t>
            </a:r>
          </a:p>
          <a:p>
            <a:r>
              <a:rPr lang="en-US" sz="1600" dirty="0">
                <a:latin typeface="Arial" panose="020B0604020202020204" pitchFamily="34" charset="0"/>
                <a:cs typeface="Arial" panose="020B0604020202020204" pitchFamily="34" charset="0"/>
              </a:rPr>
              <a:t>Know what support you will need to accomplish your goals </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and</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ask for it!</a:t>
            </a:r>
          </a:p>
          <a:p>
            <a:r>
              <a:rPr lang="en-US" sz="1600" dirty="0">
                <a:latin typeface="Arial" panose="020B0604020202020204" pitchFamily="34" charset="0"/>
                <a:cs typeface="Arial" panose="020B0604020202020204" pitchFamily="34" charset="0"/>
              </a:rPr>
              <a:t>Give examples of different types of support that were instrumental in your progress.</a:t>
            </a:r>
          </a:p>
          <a:p>
            <a:r>
              <a:rPr lang="en-US" sz="1600" dirty="0">
                <a:latin typeface="Arial" panose="020B0604020202020204" pitchFamily="34" charset="0"/>
                <a:cs typeface="Arial" panose="020B0604020202020204" pitchFamily="34" charset="0"/>
              </a:rPr>
              <a:t>Ask questions if you don’t understand.</a:t>
            </a:r>
          </a:p>
          <a:p>
            <a:endParaRPr lang="en-US" dirty="0"/>
          </a:p>
        </p:txBody>
      </p:sp>
      <p:sp>
        <p:nvSpPr>
          <p:cNvPr id="5" name="TextBox 4">
            <a:extLst>
              <a:ext uri="{FF2B5EF4-FFF2-40B4-BE49-F238E27FC236}">
                <a16:creationId xmlns:a16="http://schemas.microsoft.com/office/drawing/2014/main" id="{ED0F75FD-7F96-4C3E-B51D-6BD59585B8D7}"/>
              </a:ext>
            </a:extLst>
          </p:cNvPr>
          <p:cNvSpPr txBox="1"/>
          <p:nvPr/>
        </p:nvSpPr>
        <p:spPr>
          <a:xfrm>
            <a:off x="1371600" y="6336268"/>
            <a:ext cx="4572000" cy="369332"/>
          </a:xfrm>
          <a:prstGeom prst="rect">
            <a:avLst/>
          </a:prstGeom>
          <a:noFill/>
        </p:spPr>
        <p:txBody>
          <a:bodyPr wrap="square">
            <a:spAutoFit/>
          </a:bodyPr>
          <a:lstStyle/>
          <a:p>
            <a:r>
              <a:rPr lang="en-US" dirty="0"/>
              <a:t>www.thearcfamilyinstitute.org</a:t>
            </a:r>
          </a:p>
        </p:txBody>
      </p:sp>
      <p:pic>
        <p:nvPicPr>
          <p:cNvPr id="6" name="Picture 5" descr="Company name&#10;&#10;Description automatically generated with low confidence">
            <a:extLst>
              <a:ext uri="{FF2B5EF4-FFF2-40B4-BE49-F238E27FC236}">
                <a16:creationId xmlns:a16="http://schemas.microsoft.com/office/drawing/2014/main" id="{88935D05-08B7-4F5F-BCF3-7F28B79C6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16565"/>
            <a:ext cx="1625895" cy="1103897"/>
          </a:xfrm>
          <a:prstGeom prst="rect">
            <a:avLst/>
          </a:prstGeom>
        </p:spPr>
      </p:pic>
    </p:spTree>
    <p:extLst>
      <p:ext uri="{BB962C8B-B14F-4D97-AF65-F5344CB8AC3E}">
        <p14:creationId xmlns:p14="http://schemas.microsoft.com/office/powerpoint/2010/main" val="4243130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maseko\AppData\Local\Microsoft\Windows\Temporary Internet Files\Content.IE5\LQWEJ4VX\shutterstock_6088234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5240594"/>
            <a:ext cx="1447800" cy="15412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Goal Setting</a:t>
            </a:r>
          </a:p>
        </p:txBody>
      </p:sp>
      <p:sp>
        <p:nvSpPr>
          <p:cNvPr id="3" name="Content Placeholder 2"/>
          <p:cNvSpPr>
            <a:spLocks noGrp="1"/>
          </p:cNvSpPr>
          <p:nvPr>
            <p:ph sz="quarter" idx="1"/>
          </p:nvPr>
        </p:nvSpPr>
        <p:spPr/>
        <p:txBody>
          <a:bodyPr/>
          <a:lstStyle/>
          <a:p>
            <a:pPr marL="0" lvl="0" indent="0">
              <a:buClr>
                <a:srgbClr val="292934"/>
              </a:buClr>
              <a:buSzPct val="100000"/>
              <a:buNone/>
            </a:pPr>
            <a:r>
              <a:rPr lang="en" sz="1600" kern="0" dirty="0">
                <a:solidFill>
                  <a:srgbClr val="292934"/>
                </a:solidFill>
                <a:latin typeface="Arial" panose="020B0604020202020204" pitchFamily="34" charset="0"/>
                <a:cs typeface="Arial" panose="020B0604020202020204" pitchFamily="34" charset="0"/>
                <a:sym typeface="Arial"/>
                <a:rtl val="0"/>
              </a:rPr>
              <a:t>When developing this</a:t>
            </a:r>
            <a:r>
              <a:rPr lang="en" sz="1600" b="1" i="1" kern="0" dirty="0">
                <a:solidFill>
                  <a:srgbClr val="292934"/>
                </a:solidFill>
                <a:latin typeface="Arial" panose="020B0604020202020204" pitchFamily="34" charset="0"/>
                <a:cs typeface="Arial" panose="020B0604020202020204" pitchFamily="34" charset="0"/>
                <a:sym typeface="Arial"/>
                <a:rtl val="0"/>
              </a:rPr>
              <a:t> </a:t>
            </a:r>
            <a:r>
              <a:rPr lang="en" sz="1600" b="1" i="1" u="sng" kern="0" dirty="0">
                <a:solidFill>
                  <a:srgbClr val="292934"/>
                </a:solidFill>
                <a:latin typeface="Arial" panose="020B0604020202020204" pitchFamily="34" charset="0"/>
                <a:cs typeface="Arial" panose="020B0604020202020204" pitchFamily="34" charset="0"/>
                <a:sym typeface="Arial"/>
                <a:rtl val="0"/>
              </a:rPr>
              <a:t>statement of needed transition services </a:t>
            </a:r>
            <a:r>
              <a:rPr lang="en" sz="1600" kern="0" dirty="0">
                <a:solidFill>
                  <a:srgbClr val="292934"/>
                </a:solidFill>
                <a:latin typeface="Arial" panose="020B0604020202020204" pitchFamily="34" charset="0"/>
                <a:cs typeface="Arial" panose="020B0604020202020204" pitchFamily="34" charset="0"/>
                <a:sym typeface="Arial"/>
                <a:rtl val="0"/>
              </a:rPr>
              <a:t>that includes each of the required major planning areas listed on the previous slide you must think about and describe </a:t>
            </a:r>
            <a:r>
              <a:rPr lang="en" sz="1600" b="1" i="1" kern="0" dirty="0">
                <a:solidFill>
                  <a:srgbClr val="292934"/>
                </a:solidFill>
                <a:latin typeface="Arial" panose="020B0604020202020204" pitchFamily="34" charset="0"/>
                <a:cs typeface="Arial" panose="020B0604020202020204" pitchFamily="34" charset="0"/>
                <a:sym typeface="Arial"/>
                <a:rtl val="0"/>
              </a:rPr>
              <a:t>THE BIG PICTURE!</a:t>
            </a:r>
          </a:p>
          <a:p>
            <a:pPr marL="0" lvl="0" indent="0">
              <a:buClr>
                <a:srgbClr val="292934"/>
              </a:buClr>
              <a:buSzPct val="100000"/>
              <a:buNone/>
            </a:pPr>
            <a:r>
              <a:rPr lang="en" sz="1600" kern="0" dirty="0">
                <a:solidFill>
                  <a:srgbClr val="292934"/>
                </a:solidFill>
                <a:latin typeface="Arial" panose="020B0604020202020204" pitchFamily="34" charset="0"/>
                <a:cs typeface="Arial" panose="020B0604020202020204" pitchFamily="34" charset="0"/>
                <a:sym typeface="Arial"/>
                <a:rtl val="0"/>
              </a:rPr>
              <a:t>These post -school activities should be looked upon as a set </a:t>
            </a:r>
            <a:r>
              <a:rPr lang="en" sz="1600" kern="0" dirty="0" smtClean="0">
                <a:solidFill>
                  <a:srgbClr val="292934"/>
                </a:solidFill>
                <a:latin typeface="Arial" panose="020B0604020202020204" pitchFamily="34" charset="0"/>
                <a:cs typeface="Arial" panose="020B0604020202020204" pitchFamily="34" charset="0"/>
                <a:sym typeface="Arial"/>
                <a:rtl val="0"/>
              </a:rPr>
              <a:t>of strategies.</a:t>
            </a:r>
          </a:p>
          <a:p>
            <a:pPr marL="0" lvl="0" indent="0">
              <a:buClr>
                <a:srgbClr val="292934"/>
              </a:buClr>
              <a:buSzPct val="100000"/>
              <a:buNone/>
            </a:pPr>
            <a:endParaRPr lang="en" sz="1600" kern="0" dirty="0">
              <a:solidFill>
                <a:srgbClr val="292934"/>
              </a:solidFill>
              <a:latin typeface="Arial" panose="020B0604020202020204" pitchFamily="34" charset="0"/>
              <a:cs typeface="Arial" panose="020B0604020202020204" pitchFamily="34" charset="0"/>
              <a:sym typeface="Arial"/>
              <a:rtl val="0"/>
            </a:endParaRPr>
          </a:p>
          <a:p>
            <a:pPr marL="0" lvl="0" indent="0">
              <a:buClr>
                <a:srgbClr val="292934"/>
              </a:buClr>
              <a:buSzPct val="100000"/>
              <a:buNone/>
            </a:pPr>
            <a:r>
              <a:rPr lang="en" sz="1600" kern="0" dirty="0">
                <a:solidFill>
                  <a:srgbClr val="292934"/>
                </a:solidFill>
                <a:latin typeface="Arial" panose="020B0604020202020204" pitchFamily="34" charset="0"/>
                <a:cs typeface="Arial" panose="020B0604020202020204" pitchFamily="34" charset="0"/>
                <a:sym typeface="Arial"/>
                <a:rtl val="0"/>
              </a:rPr>
              <a:t>The strategies should:</a:t>
            </a:r>
          </a:p>
          <a:p>
            <a:pPr marL="457200" lvl="0" indent="-317500">
              <a:buClr>
                <a:srgbClr val="292934"/>
              </a:buClr>
              <a:buSzPct val="100000"/>
              <a:buFont typeface="Arial"/>
              <a:buChar char="●"/>
            </a:pPr>
            <a:r>
              <a:rPr lang="en" sz="1600" kern="0" dirty="0">
                <a:solidFill>
                  <a:srgbClr val="292934"/>
                </a:solidFill>
                <a:latin typeface="Arial" panose="020B0604020202020204" pitchFamily="34" charset="0"/>
                <a:cs typeface="Arial" panose="020B0604020202020204" pitchFamily="34" charset="0"/>
                <a:sym typeface="Arial"/>
                <a:rtl val="0"/>
              </a:rPr>
              <a:t>Reflect and lead toward achieving the desired post-school outcomes of your child</a:t>
            </a:r>
          </a:p>
          <a:p>
            <a:pPr marL="457200" lvl="0" indent="-317500">
              <a:buClr>
                <a:srgbClr val="292934"/>
              </a:buClr>
              <a:buSzPct val="100000"/>
              <a:buFont typeface="Arial"/>
              <a:buChar char="●"/>
            </a:pPr>
            <a:r>
              <a:rPr lang="en" sz="1600" kern="0" dirty="0">
                <a:solidFill>
                  <a:srgbClr val="292934"/>
                </a:solidFill>
                <a:latin typeface="Arial" panose="020B0604020202020204" pitchFamily="34" charset="0"/>
                <a:cs typeface="Arial" panose="020B0604020202020204" pitchFamily="34" charset="0"/>
                <a:sym typeface="Arial"/>
                <a:rtl val="0"/>
              </a:rPr>
              <a:t>Take into account your child’s interests and preferences</a:t>
            </a:r>
          </a:p>
          <a:p>
            <a:pPr marL="457200" lvl="0" indent="-317500">
              <a:buClr>
                <a:srgbClr val="292934"/>
              </a:buClr>
              <a:buSzPct val="100000"/>
              <a:buFont typeface="Arial"/>
              <a:buChar char="●"/>
            </a:pPr>
            <a:r>
              <a:rPr lang="en" sz="1600" kern="0" dirty="0">
                <a:solidFill>
                  <a:srgbClr val="292934"/>
                </a:solidFill>
                <a:latin typeface="Arial" panose="020B0604020202020204" pitchFamily="34" charset="0"/>
                <a:cs typeface="Arial" panose="020B0604020202020204" pitchFamily="34" charset="0"/>
                <a:sym typeface="Arial"/>
                <a:rtl val="0"/>
              </a:rPr>
              <a:t>Identify, long range strategies in each of the transition planning areas that will help the student achieve their post-school goals</a:t>
            </a:r>
          </a:p>
          <a:p>
            <a:pPr marL="457200" lvl="0" indent="-317500">
              <a:buClr>
                <a:srgbClr val="292934"/>
              </a:buClr>
              <a:buSzPct val="100000"/>
              <a:buFont typeface="Arial"/>
              <a:buChar char="●"/>
            </a:pPr>
            <a:r>
              <a:rPr lang="en" sz="1600" kern="0" dirty="0">
                <a:solidFill>
                  <a:srgbClr val="292934"/>
                </a:solidFill>
                <a:latin typeface="Arial" panose="020B0604020202020204" pitchFamily="34" charset="0"/>
                <a:cs typeface="Arial" panose="020B0604020202020204" pitchFamily="34" charset="0"/>
                <a:sym typeface="Arial"/>
                <a:rtl val="0"/>
              </a:rPr>
              <a:t>Identify for each strategy in each of the transition areas, all agencies and individuals responsible for carrying out each strategy Ex</a:t>
            </a:r>
            <a:r>
              <a:rPr lang="en" sz="1600" b="1" i="1" kern="0" dirty="0">
                <a:solidFill>
                  <a:srgbClr val="292934"/>
                </a:solidFill>
                <a:latin typeface="Arial" panose="020B0604020202020204" pitchFamily="34" charset="0"/>
                <a:cs typeface="Arial" panose="020B0604020202020204" pitchFamily="34" charset="0"/>
                <a:sym typeface="Arial"/>
                <a:rtl val="0"/>
              </a:rPr>
              <a:t>:  Agencies: school, service providers, vocational rehabilitation services providers,  etc… Individuals: parents, student, educator, agency personnel, etc… </a:t>
            </a:r>
          </a:p>
          <a:p>
            <a:pPr marL="457200" lvl="0" indent="-317500">
              <a:buClr>
                <a:srgbClr val="292934"/>
              </a:buClr>
              <a:buSzPct val="100000"/>
              <a:buFont typeface="Arial"/>
              <a:buChar char="●"/>
            </a:pPr>
            <a:r>
              <a:rPr lang="en" sz="1600" kern="0" dirty="0">
                <a:solidFill>
                  <a:srgbClr val="292934"/>
                </a:solidFill>
                <a:latin typeface="Arial" panose="020B0604020202020204" pitchFamily="34" charset="0"/>
                <a:cs typeface="Arial" panose="020B0604020202020204" pitchFamily="34" charset="0"/>
                <a:sym typeface="Arial"/>
                <a:rtl val="0"/>
              </a:rPr>
              <a:t>identify who will provide and pay for each strategy</a:t>
            </a:r>
          </a:p>
          <a:p>
            <a:pPr marL="457200" lvl="0" indent="-317500">
              <a:buClr>
                <a:srgbClr val="292934"/>
              </a:buClr>
              <a:buSzPct val="100000"/>
              <a:buFont typeface="Arial"/>
              <a:buChar char="●"/>
            </a:pPr>
            <a:r>
              <a:rPr lang="en" sz="1600" kern="0" dirty="0">
                <a:solidFill>
                  <a:srgbClr val="292934"/>
                </a:solidFill>
                <a:latin typeface="Arial" panose="020B0604020202020204" pitchFamily="34" charset="0"/>
                <a:cs typeface="Arial" panose="020B0604020202020204" pitchFamily="34" charset="0"/>
                <a:sym typeface="Arial"/>
                <a:rtl val="0"/>
              </a:rPr>
              <a:t>Demonstrate how all required areas are coordinated between all </a:t>
            </a:r>
            <a:br>
              <a:rPr lang="en" sz="1600" kern="0" dirty="0">
                <a:solidFill>
                  <a:srgbClr val="292934"/>
                </a:solidFill>
                <a:latin typeface="Arial" panose="020B0604020202020204" pitchFamily="34" charset="0"/>
                <a:cs typeface="Arial" panose="020B0604020202020204" pitchFamily="34" charset="0"/>
                <a:sym typeface="Arial"/>
                <a:rtl val="0"/>
              </a:rPr>
            </a:br>
            <a:r>
              <a:rPr lang="en" sz="1600" kern="0" dirty="0">
                <a:solidFill>
                  <a:srgbClr val="292934"/>
                </a:solidFill>
                <a:latin typeface="Arial" panose="020B0604020202020204" pitchFamily="34" charset="0"/>
                <a:cs typeface="Arial" panose="020B0604020202020204" pitchFamily="34" charset="0"/>
                <a:sym typeface="Arial"/>
                <a:rtl val="0"/>
              </a:rPr>
              <a:t>responsible parties</a:t>
            </a:r>
            <a:r>
              <a:rPr lang="en-US" sz="1600" kern="0" dirty="0">
                <a:solidFill>
                  <a:srgbClr val="292934"/>
                </a:solidFill>
                <a:latin typeface="Arial" panose="020B0604020202020204" pitchFamily="34" charset="0"/>
                <a:cs typeface="Arial" panose="020B0604020202020204" pitchFamily="34" charset="0"/>
                <a:sym typeface="Arial"/>
                <a:rtl val="0"/>
              </a:rPr>
              <a:t>​</a:t>
            </a:r>
          </a:p>
          <a:p>
            <a:endParaRPr lang="en-US" dirty="0"/>
          </a:p>
        </p:txBody>
      </p:sp>
      <p:sp>
        <p:nvSpPr>
          <p:cNvPr id="4" name="TextBox 3"/>
          <p:cNvSpPr txBox="1"/>
          <p:nvPr/>
        </p:nvSpPr>
        <p:spPr>
          <a:xfrm>
            <a:off x="2971800" y="6400800"/>
            <a:ext cx="3200400" cy="369332"/>
          </a:xfrm>
          <a:prstGeom prst="rect">
            <a:avLst/>
          </a:prstGeom>
          <a:noFill/>
        </p:spPr>
        <p:txBody>
          <a:bodyPr wrap="square" rtlCol="0">
            <a:spAutoFit/>
          </a:bodyPr>
          <a:lstStyle/>
          <a:p>
            <a:r>
              <a:rPr lang="en-US" dirty="0"/>
              <a:t>www.thearcfamilyinstitute.org</a:t>
            </a:r>
          </a:p>
        </p:txBody>
      </p:sp>
      <p:pic>
        <p:nvPicPr>
          <p:cNvPr id="6" name="Picture 5" descr="Company name&#10;&#10;Description automatically generated with low confidence">
            <a:extLst>
              <a:ext uri="{FF2B5EF4-FFF2-40B4-BE49-F238E27FC236}">
                <a16:creationId xmlns:a16="http://schemas.microsoft.com/office/drawing/2014/main" id="{51B6F5B7-14FE-455C-956C-27A4F3CC2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8227" y="86139"/>
            <a:ext cx="1625895" cy="1103897"/>
          </a:xfrm>
          <a:prstGeom prst="rect">
            <a:avLst/>
          </a:prstGeom>
        </p:spPr>
      </p:pic>
    </p:spTree>
    <p:extLst>
      <p:ext uri="{BB962C8B-B14F-4D97-AF65-F5344CB8AC3E}">
        <p14:creationId xmlns:p14="http://schemas.microsoft.com/office/powerpoint/2010/main" val="2858808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Measurable </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Post-Secondary </a:t>
            </a:r>
            <a:r>
              <a:rPr lang="en-US" b="1" dirty="0" smtClean="0">
                <a:latin typeface="Times New Roman" panose="02020603050405020304" pitchFamily="18" charset="0"/>
                <a:cs typeface="Times New Roman" panose="02020603050405020304" pitchFamily="18" charset="0"/>
              </a:rPr>
              <a:t>Goal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lstStyle/>
          <a:p>
            <a:pPr marL="0" lvl="0" indent="0">
              <a:buClr>
                <a:srgbClr val="292934"/>
              </a:buClr>
              <a:buSzPct val="100000"/>
              <a:buNone/>
            </a:pPr>
            <a:r>
              <a:rPr lang="en" sz="1800" kern="0" dirty="0">
                <a:solidFill>
                  <a:srgbClr val="292934"/>
                </a:solidFill>
                <a:latin typeface="Oswald"/>
                <a:cs typeface="Arial"/>
                <a:sym typeface="Arial"/>
                <a:rtl val="0"/>
              </a:rPr>
              <a:t>*</a:t>
            </a:r>
            <a:r>
              <a:rPr lang="en" sz="1800" kern="0" dirty="0">
                <a:solidFill>
                  <a:srgbClr val="292934"/>
                </a:solidFill>
                <a:latin typeface="Arial" panose="020B0604020202020204" pitchFamily="34" charset="0"/>
                <a:cs typeface="Arial" panose="020B0604020202020204" pitchFamily="34" charset="0"/>
                <a:sym typeface="Arial"/>
                <a:rtl val="0"/>
              </a:rPr>
              <a:t>The example was found in the National Secondary Transition Technical Assistance Center (2009) </a:t>
            </a:r>
            <a:r>
              <a:rPr lang="en" sz="1800" u="sng" kern="0" dirty="0">
                <a:solidFill>
                  <a:srgbClr val="0000FF"/>
                </a:solidFill>
                <a:latin typeface="Arial" panose="020B0604020202020204" pitchFamily="34" charset="0"/>
                <a:cs typeface="Arial" panose="020B0604020202020204" pitchFamily="34" charset="0"/>
                <a:sym typeface="Arial"/>
                <a:hlinkClick r:id="rId2"/>
                <a:rtl val="0"/>
              </a:rPr>
              <a:t>http://www/nsttac.org</a:t>
            </a:r>
          </a:p>
          <a:p>
            <a:pPr marL="0" lvl="0" indent="0">
              <a:buClr>
                <a:srgbClr val="292934"/>
              </a:buClr>
              <a:buSzPct val="100000"/>
              <a:buNone/>
            </a:pPr>
            <a:r>
              <a:rPr lang="en" sz="1800" kern="0" dirty="0">
                <a:solidFill>
                  <a:srgbClr val="292934"/>
                </a:solidFill>
                <a:latin typeface="Arial" panose="020B0604020202020204" pitchFamily="34" charset="0"/>
                <a:cs typeface="Arial" panose="020B0604020202020204" pitchFamily="34" charset="0"/>
                <a:sym typeface="Arial"/>
                <a:rtl val="0"/>
              </a:rPr>
              <a:t>Here is an example of a measurable postsecondary goal for education.</a:t>
            </a:r>
          </a:p>
          <a:p>
            <a:pPr marL="457200" lvl="0" indent="-342900">
              <a:buClr>
                <a:srgbClr val="292934"/>
              </a:buClr>
              <a:buSzPct val="100000"/>
              <a:buFont typeface="Arial"/>
              <a:buChar char="●"/>
            </a:pPr>
            <a:r>
              <a:rPr lang="en" sz="1800" b="1" i="1" kern="0" dirty="0">
                <a:solidFill>
                  <a:srgbClr val="292934"/>
                </a:solidFill>
                <a:latin typeface="Arial" panose="020B0604020202020204" pitchFamily="34" charset="0"/>
                <a:cs typeface="Arial" panose="020B0604020202020204" pitchFamily="34" charset="0"/>
                <a:sym typeface="Arial"/>
                <a:rtl val="0"/>
              </a:rPr>
              <a:t>Upon Completion of high school, John will enroll in courses at Ocean County College.</a:t>
            </a:r>
          </a:p>
          <a:p>
            <a:pPr marL="0" lvl="0" indent="0">
              <a:buClr>
                <a:srgbClr val="292934"/>
              </a:buClr>
              <a:buSzPct val="100000"/>
              <a:buNone/>
            </a:pPr>
            <a:r>
              <a:rPr lang="en" sz="1800" kern="0" dirty="0">
                <a:solidFill>
                  <a:srgbClr val="292934"/>
                </a:solidFill>
                <a:latin typeface="Arial" panose="020B0604020202020204" pitchFamily="34" charset="0"/>
                <a:cs typeface="Arial" panose="020B0604020202020204" pitchFamily="34" charset="0"/>
                <a:sym typeface="Arial"/>
                <a:rtl val="0"/>
              </a:rPr>
              <a:t>This goal meets NSTTAC’s standard because of specific reason:</a:t>
            </a:r>
          </a:p>
          <a:p>
            <a:pPr marL="457200" lvl="0" indent="-342900">
              <a:buClr>
                <a:srgbClr val="292934"/>
              </a:buClr>
              <a:buSzPct val="100000"/>
              <a:buFont typeface="Arial"/>
              <a:buChar char="●"/>
            </a:pPr>
            <a:r>
              <a:rPr lang="en" sz="1800" kern="0" dirty="0">
                <a:solidFill>
                  <a:srgbClr val="292934"/>
                </a:solidFill>
                <a:latin typeface="Arial" panose="020B0604020202020204" pitchFamily="34" charset="0"/>
                <a:cs typeface="Arial" panose="020B0604020202020204" pitchFamily="34" charset="0"/>
                <a:sym typeface="Arial"/>
                <a:rtl val="0"/>
              </a:rPr>
              <a:t>Participation in post secondary education is the focus of this goal.</a:t>
            </a:r>
          </a:p>
          <a:p>
            <a:pPr marL="457200" lvl="0" indent="-342900">
              <a:buClr>
                <a:srgbClr val="292934"/>
              </a:buClr>
              <a:buSzPct val="100000"/>
              <a:buFont typeface="Arial"/>
              <a:buChar char="●"/>
            </a:pPr>
            <a:r>
              <a:rPr lang="en" sz="1800" kern="0" dirty="0">
                <a:solidFill>
                  <a:srgbClr val="292934"/>
                </a:solidFill>
                <a:latin typeface="Arial" panose="020B0604020202020204" pitchFamily="34" charset="0"/>
                <a:cs typeface="Arial" panose="020B0604020202020204" pitchFamily="34" charset="0"/>
                <a:sym typeface="Arial"/>
                <a:rtl val="0"/>
              </a:rPr>
              <a:t>Enrollment at a community college can be observed, as in John enrolls in courses or he does not</a:t>
            </a:r>
          </a:p>
          <a:p>
            <a:pPr marL="457200" lvl="0" indent="-342900">
              <a:buClr>
                <a:srgbClr val="292934"/>
              </a:buClr>
              <a:buSzPct val="100000"/>
              <a:buFont typeface="Arial"/>
              <a:buChar char="●"/>
            </a:pPr>
            <a:r>
              <a:rPr lang="en" sz="1800" kern="0" dirty="0">
                <a:solidFill>
                  <a:srgbClr val="292934"/>
                </a:solidFill>
                <a:latin typeface="Arial" panose="020B0604020202020204" pitchFamily="34" charset="0"/>
                <a:cs typeface="Arial" panose="020B0604020202020204" pitchFamily="34" charset="0"/>
                <a:sym typeface="Arial"/>
                <a:rtl val="0"/>
              </a:rPr>
              <a:t>Enrollment at a community college occurs </a:t>
            </a:r>
            <a:br>
              <a:rPr lang="en" sz="1800" kern="0" dirty="0">
                <a:solidFill>
                  <a:srgbClr val="292934"/>
                </a:solidFill>
                <a:latin typeface="Arial" panose="020B0604020202020204" pitchFamily="34" charset="0"/>
                <a:cs typeface="Arial" panose="020B0604020202020204" pitchFamily="34" charset="0"/>
                <a:sym typeface="Arial"/>
                <a:rtl val="0"/>
              </a:rPr>
            </a:br>
            <a:r>
              <a:rPr lang="en" sz="1800" kern="0" dirty="0">
                <a:solidFill>
                  <a:srgbClr val="292934"/>
                </a:solidFill>
                <a:latin typeface="Arial" panose="020B0604020202020204" pitchFamily="34" charset="0"/>
                <a:cs typeface="Arial" panose="020B0604020202020204" pitchFamily="34" charset="0"/>
                <a:sym typeface="Arial"/>
                <a:rtl val="0"/>
              </a:rPr>
              <a:t>after graduation, and it is stated that </a:t>
            </a:r>
            <a:br>
              <a:rPr lang="en" sz="1800" kern="0" dirty="0">
                <a:solidFill>
                  <a:srgbClr val="292934"/>
                </a:solidFill>
                <a:latin typeface="Arial" panose="020B0604020202020204" pitchFamily="34" charset="0"/>
                <a:cs typeface="Arial" panose="020B0604020202020204" pitchFamily="34" charset="0"/>
                <a:sym typeface="Arial"/>
                <a:rtl val="0"/>
              </a:rPr>
            </a:br>
            <a:r>
              <a:rPr lang="en" sz="1800" kern="0" dirty="0">
                <a:solidFill>
                  <a:srgbClr val="292934"/>
                </a:solidFill>
                <a:latin typeface="Arial" panose="020B0604020202020204" pitchFamily="34" charset="0"/>
                <a:cs typeface="Arial" panose="020B0604020202020204" pitchFamily="34" charset="0"/>
                <a:sym typeface="Arial"/>
                <a:rtl val="0"/>
              </a:rPr>
              <a:t>this goal will occur after graduation.</a:t>
            </a:r>
            <a:endParaRPr lang="en" sz="1200" kern="0" dirty="0">
              <a:solidFill>
                <a:srgbClr val="292934"/>
              </a:solidFill>
              <a:latin typeface="Arial" panose="020B0604020202020204" pitchFamily="34" charset="0"/>
              <a:cs typeface="Arial" panose="020B0604020202020204" pitchFamily="34" charset="0"/>
              <a:sym typeface="Arial"/>
              <a:rtl val="0"/>
            </a:endParaRPr>
          </a:p>
          <a:p>
            <a:endParaRPr lang="en-US" dirty="0"/>
          </a:p>
        </p:txBody>
      </p:sp>
      <p:sp>
        <p:nvSpPr>
          <p:cNvPr id="4" name="TextBox 3"/>
          <p:cNvSpPr txBox="1"/>
          <p:nvPr/>
        </p:nvSpPr>
        <p:spPr>
          <a:xfrm>
            <a:off x="2971800" y="6400800"/>
            <a:ext cx="3200400" cy="369332"/>
          </a:xfrm>
          <a:prstGeom prst="rect">
            <a:avLst/>
          </a:prstGeom>
          <a:noFill/>
        </p:spPr>
        <p:txBody>
          <a:bodyPr wrap="square" rtlCol="0">
            <a:spAutoFit/>
          </a:bodyPr>
          <a:lstStyle/>
          <a:p>
            <a:r>
              <a:rPr lang="en-US" dirty="0"/>
              <a:t>www.thearcfamilyinstitute.org</a:t>
            </a:r>
          </a:p>
        </p:txBody>
      </p:sp>
      <p:pic>
        <p:nvPicPr>
          <p:cNvPr id="8194" name="Picture 2" descr="C:\Users\jmaseko\AppData\Local\Microsoft\Windows\Temporary Internet Files\Content.IE5\JAATYZLU\critical-think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842932"/>
            <a:ext cx="3048000" cy="13546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ompany name&#10;&#10;Description automatically generated with low confidence">
            <a:extLst>
              <a:ext uri="{FF2B5EF4-FFF2-40B4-BE49-F238E27FC236}">
                <a16:creationId xmlns:a16="http://schemas.microsoft.com/office/drawing/2014/main" id="{319C8C96-1A1B-410E-9324-58B8078B63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8105" y="2660"/>
            <a:ext cx="1625895" cy="1103897"/>
          </a:xfrm>
          <a:prstGeom prst="rect">
            <a:avLst/>
          </a:prstGeom>
        </p:spPr>
      </p:pic>
    </p:spTree>
    <p:extLst>
      <p:ext uri="{BB962C8B-B14F-4D97-AF65-F5344CB8AC3E}">
        <p14:creationId xmlns:p14="http://schemas.microsoft.com/office/powerpoint/2010/main" val="2101290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Non-Measurable </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Post-Secondary </a:t>
            </a:r>
            <a:r>
              <a:rPr lang="en-US" b="1" dirty="0" smtClean="0">
                <a:latin typeface="Times New Roman" panose="02020603050405020304" pitchFamily="18" charset="0"/>
                <a:cs typeface="Times New Roman" panose="02020603050405020304" pitchFamily="18" charset="0"/>
              </a:rPr>
              <a:t>Goal</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lstStyle/>
          <a:p>
            <a:pPr marL="0" lvl="0" indent="0">
              <a:buClr>
                <a:srgbClr val="292934"/>
              </a:buClr>
              <a:buSzPct val="100000"/>
              <a:buNone/>
            </a:pPr>
            <a:r>
              <a:rPr lang="en-US" sz="1800" kern="0" dirty="0">
                <a:solidFill>
                  <a:srgbClr val="292934"/>
                </a:solidFill>
                <a:latin typeface="Arial" panose="020B0604020202020204" pitchFamily="34" charset="0"/>
                <a:cs typeface="Arial" panose="020B0604020202020204" pitchFamily="34" charset="0"/>
                <a:sym typeface="Arial"/>
                <a:rtl val="0"/>
              </a:rPr>
              <a:t>*This non-example was found in the National Secondary Transition Technical Assistance Center (2009) </a:t>
            </a:r>
            <a:r>
              <a:rPr lang="en-US" sz="1800" u="sng" kern="0" dirty="0">
                <a:solidFill>
                  <a:srgbClr val="0000FF"/>
                </a:solidFill>
                <a:latin typeface="Arial" panose="020B0604020202020204" pitchFamily="34" charset="0"/>
                <a:cs typeface="Arial" panose="020B0604020202020204" pitchFamily="34" charset="0"/>
                <a:sym typeface="Arial"/>
                <a:hlinkClick r:id="rId2"/>
                <a:rtl val="0"/>
              </a:rPr>
              <a:t>http://www/nsttac.org</a:t>
            </a:r>
          </a:p>
          <a:p>
            <a:pPr marL="0" lvl="0" indent="0">
              <a:buClr>
                <a:srgbClr val="292934"/>
              </a:buClr>
              <a:buSzPct val="100000"/>
              <a:buNone/>
            </a:pPr>
            <a:r>
              <a:rPr lang="en-US" sz="1800" kern="0" dirty="0">
                <a:solidFill>
                  <a:srgbClr val="292934"/>
                </a:solidFill>
                <a:latin typeface="Arial" panose="020B0604020202020204" pitchFamily="34" charset="0"/>
                <a:cs typeface="Arial" panose="020B0604020202020204" pitchFamily="34" charset="0"/>
                <a:sym typeface="Arial"/>
                <a:rtl val="0"/>
              </a:rPr>
              <a:t>Here is an example of a non- measurable postsecondary goal for education.</a:t>
            </a:r>
          </a:p>
          <a:p>
            <a:pPr marL="0" lvl="0" indent="0">
              <a:buClr>
                <a:srgbClr val="292934"/>
              </a:buClr>
              <a:buSzPct val="100000"/>
              <a:buNone/>
            </a:pPr>
            <a:r>
              <a:rPr lang="en-US" sz="1800" b="1" i="1" kern="0" dirty="0">
                <a:solidFill>
                  <a:srgbClr val="292934"/>
                </a:solidFill>
                <a:latin typeface="Arial" panose="020B0604020202020204" pitchFamily="34" charset="0"/>
                <a:cs typeface="Arial" panose="020B0604020202020204" pitchFamily="34" charset="0"/>
                <a:sym typeface="Arial"/>
                <a:rtl val="0"/>
              </a:rPr>
              <a:t>Upon graduation, John will continue to learn about life skills and reading.</a:t>
            </a:r>
          </a:p>
          <a:p>
            <a:pPr marL="0" lvl="0" indent="0">
              <a:buClr>
                <a:srgbClr val="292934"/>
              </a:buClr>
              <a:buSzPct val="100000"/>
              <a:buNone/>
            </a:pPr>
            <a:r>
              <a:rPr lang="en-US" sz="1800" kern="0" dirty="0">
                <a:solidFill>
                  <a:srgbClr val="292934"/>
                </a:solidFill>
                <a:latin typeface="Arial" panose="020B0604020202020204" pitchFamily="34" charset="0"/>
                <a:cs typeface="Arial" panose="020B0604020202020204" pitchFamily="34" charset="0"/>
                <a:sym typeface="Arial"/>
                <a:rtl val="0"/>
              </a:rPr>
              <a:t>This goal does not meet NSTTAC’s standard because of specific reason:</a:t>
            </a:r>
          </a:p>
          <a:p>
            <a:pPr marL="457200" lvl="0" indent="-342900">
              <a:buClr>
                <a:srgbClr val="292934"/>
              </a:buClr>
              <a:buSzPct val="100000"/>
              <a:buFont typeface="Arial"/>
              <a:buChar char="●"/>
            </a:pPr>
            <a:r>
              <a:rPr lang="en-US" sz="1800" kern="0" dirty="0">
                <a:solidFill>
                  <a:srgbClr val="292934"/>
                </a:solidFill>
                <a:latin typeface="Arial" panose="020B0604020202020204" pitchFamily="34" charset="0"/>
                <a:cs typeface="Arial" panose="020B0604020202020204" pitchFamily="34" charset="0"/>
                <a:sym typeface="Arial"/>
                <a:rtl val="0"/>
              </a:rPr>
              <a:t>Participation in learning is the focus of this goal, but no specific place or program is specified.</a:t>
            </a:r>
          </a:p>
          <a:p>
            <a:pPr marL="457200" lvl="0" indent="-342900">
              <a:buClr>
                <a:srgbClr val="292934"/>
              </a:buClr>
              <a:buSzPct val="100000"/>
              <a:buFont typeface="Arial"/>
              <a:buChar char="●"/>
            </a:pPr>
            <a:r>
              <a:rPr lang="en-US" sz="1800" kern="0" dirty="0">
                <a:solidFill>
                  <a:srgbClr val="292934"/>
                </a:solidFill>
                <a:latin typeface="Arial" panose="020B0604020202020204" pitchFamily="34" charset="0"/>
                <a:cs typeface="Arial" panose="020B0604020202020204" pitchFamily="34" charset="0"/>
                <a:sym typeface="Arial"/>
                <a:rtl val="0"/>
              </a:rPr>
              <a:t>The expectation for learning, or behavior, is not explicitly stated.</a:t>
            </a:r>
          </a:p>
          <a:p>
            <a:pPr marL="0" lvl="0" indent="0">
              <a:buClr>
                <a:srgbClr val="292934"/>
              </a:buClr>
              <a:buSzPct val="100000"/>
              <a:buNone/>
            </a:pPr>
            <a:endParaRPr lang="en-US" sz="1800" kern="0" dirty="0">
              <a:solidFill>
                <a:srgbClr val="292934"/>
              </a:solidFill>
              <a:latin typeface="Arial"/>
              <a:cs typeface="Arial"/>
              <a:sym typeface="Arial"/>
              <a:rtl val="0"/>
            </a:endParaRPr>
          </a:p>
          <a:p>
            <a:endParaRPr lang="en-US" dirty="0"/>
          </a:p>
        </p:txBody>
      </p:sp>
      <p:sp>
        <p:nvSpPr>
          <p:cNvPr id="4" name="TextBox 3"/>
          <p:cNvSpPr txBox="1"/>
          <p:nvPr/>
        </p:nvSpPr>
        <p:spPr>
          <a:xfrm>
            <a:off x="2971800" y="6400800"/>
            <a:ext cx="3200400" cy="369332"/>
          </a:xfrm>
          <a:prstGeom prst="rect">
            <a:avLst/>
          </a:prstGeom>
          <a:noFill/>
        </p:spPr>
        <p:txBody>
          <a:bodyPr wrap="square" rtlCol="0">
            <a:spAutoFit/>
          </a:bodyPr>
          <a:lstStyle/>
          <a:p>
            <a:r>
              <a:rPr lang="en-US" dirty="0"/>
              <a:t>www.thearcfamilyinstitute.org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4134819"/>
            <a:ext cx="4191000" cy="1896604"/>
          </a:xfrm>
          <a:prstGeom prst="rect">
            <a:avLst/>
          </a:prstGeom>
        </p:spPr>
      </p:pic>
      <p:pic>
        <p:nvPicPr>
          <p:cNvPr id="6" name="Picture 5" descr="Company name&#10;&#10;Description automatically generated with low confidence">
            <a:extLst>
              <a:ext uri="{FF2B5EF4-FFF2-40B4-BE49-F238E27FC236}">
                <a16:creationId xmlns:a16="http://schemas.microsoft.com/office/drawing/2014/main" id="{2EBC99CA-B598-4BB3-B262-B2A52A7EC9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8105" y="29817"/>
            <a:ext cx="1625895" cy="1103897"/>
          </a:xfrm>
          <a:prstGeom prst="rect">
            <a:avLst/>
          </a:prstGeom>
        </p:spPr>
      </p:pic>
    </p:spTree>
    <p:extLst>
      <p:ext uri="{BB962C8B-B14F-4D97-AF65-F5344CB8AC3E}">
        <p14:creationId xmlns:p14="http://schemas.microsoft.com/office/powerpoint/2010/main" val="3285216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Understanding Options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2390" y="3092947"/>
            <a:ext cx="2757660" cy="2076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
          </p:nvPr>
        </p:nvSpPr>
        <p:spPr>
          <a:xfrm>
            <a:off x="304800" y="1459095"/>
            <a:ext cx="6248400" cy="4625609"/>
          </a:xfrm>
        </p:spPr>
        <p:txBody>
          <a:bodyPr>
            <a:normAutofit fontScale="92500" lnSpcReduction="20000"/>
          </a:bodyPr>
          <a:lstStyle/>
          <a:p>
            <a:r>
              <a:rPr lang="en-US" b="1" dirty="0">
                <a:latin typeface="Arial" panose="020B0604020202020204" pitchFamily="34" charset="0"/>
                <a:cs typeface="Arial" panose="020B0604020202020204" pitchFamily="34" charset="0"/>
              </a:rPr>
              <a:t>Length of the program: </a:t>
            </a:r>
            <a:r>
              <a:rPr lang="en-US" dirty="0">
                <a:latin typeface="Arial" panose="020B0604020202020204" pitchFamily="34" charset="0"/>
                <a:cs typeface="Arial" panose="020B0604020202020204" pitchFamily="34" charset="0"/>
              </a:rPr>
              <a:t>length ranges from one year to four years, and programs can be at 2-year colleges or 4-year colleges.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Level of inclusion: </a:t>
            </a:r>
            <a:r>
              <a:rPr lang="en-US" dirty="0">
                <a:latin typeface="Arial" panose="020B0604020202020204" pitchFamily="34" charset="0"/>
                <a:cs typeface="Arial" panose="020B0604020202020204" pitchFamily="34" charset="0"/>
              </a:rPr>
              <a:t>some programs are fully inclusive; in others- students spend some or most of the time with other students with I/DD.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Residential options: </a:t>
            </a:r>
            <a:r>
              <a:rPr lang="en-US" dirty="0">
                <a:latin typeface="Arial" panose="020B0604020202020204" pitchFamily="34" charset="0"/>
                <a:cs typeface="Arial" panose="020B0604020202020204" pitchFamily="34" charset="0"/>
              </a:rPr>
              <a:t>some programs offer this option. Others do not. Sometimes the housing is on campus; sometimes it’s off campus.</a:t>
            </a:r>
          </a:p>
          <a:p>
            <a:endParaRPr lang="en-US" dirty="0"/>
          </a:p>
        </p:txBody>
      </p:sp>
      <p:sp>
        <p:nvSpPr>
          <p:cNvPr id="4" name="TextBox 3"/>
          <p:cNvSpPr txBox="1"/>
          <p:nvPr/>
        </p:nvSpPr>
        <p:spPr>
          <a:xfrm>
            <a:off x="2971800" y="6400800"/>
            <a:ext cx="3200400" cy="369332"/>
          </a:xfrm>
          <a:prstGeom prst="rect">
            <a:avLst/>
          </a:prstGeom>
          <a:noFill/>
        </p:spPr>
        <p:txBody>
          <a:bodyPr wrap="square" rtlCol="0">
            <a:spAutoFit/>
          </a:bodyPr>
          <a:lstStyle/>
          <a:p>
            <a:r>
              <a:rPr lang="en-US" dirty="0"/>
              <a:t>www.thearcfamilyinstitute.org</a:t>
            </a:r>
          </a:p>
        </p:txBody>
      </p:sp>
      <p:pic>
        <p:nvPicPr>
          <p:cNvPr id="6" name="Picture 5" descr="Company name&#10;&#10;Description automatically generated with low confidence">
            <a:extLst>
              <a:ext uri="{FF2B5EF4-FFF2-40B4-BE49-F238E27FC236}">
                <a16:creationId xmlns:a16="http://schemas.microsoft.com/office/drawing/2014/main" id="{0A157F40-987B-4655-9D94-15F880F9E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4155" y="39103"/>
            <a:ext cx="1625895" cy="1103897"/>
          </a:xfrm>
          <a:prstGeom prst="rect">
            <a:avLst/>
          </a:prstGeom>
        </p:spPr>
      </p:pic>
    </p:spTree>
    <p:extLst>
      <p:ext uri="{BB962C8B-B14F-4D97-AF65-F5344CB8AC3E}">
        <p14:creationId xmlns:p14="http://schemas.microsoft.com/office/powerpoint/2010/main" val="3479294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latin typeface="Times New Roman" panose="02020603050405020304" pitchFamily="18" charset="0"/>
                <a:cs typeface="Times New Roman" panose="02020603050405020304" pitchFamily="18" charset="0"/>
              </a:rPr>
              <a:t>Knowing </a:t>
            </a:r>
            <a:r>
              <a:rPr lang="en-US" b="1" dirty="0" smtClean="0">
                <a:latin typeface="Times New Roman" panose="02020603050405020304" pitchFamily="18" charset="0"/>
                <a:cs typeface="Times New Roman" panose="02020603050405020304" pitchFamily="18" charset="0"/>
              </a:rPr>
              <a:t>Your </a:t>
            </a:r>
            <a:r>
              <a:rPr lang="en-US" b="1" dirty="0">
                <a:latin typeface="Times New Roman" panose="02020603050405020304" pitchFamily="18" charset="0"/>
                <a:cs typeface="Times New Roman" panose="02020603050405020304" pitchFamily="18" charset="0"/>
              </a:rPr>
              <a:t>Options</a:t>
            </a:r>
            <a:br>
              <a:rPr lang="en-US" b="1" dirty="0">
                <a:latin typeface="Times New Roman" panose="02020603050405020304" pitchFamily="18" charset="0"/>
                <a:cs typeface="Times New Roman" panose="02020603050405020304" pitchFamily="18" charset="0"/>
              </a:rPr>
            </a:br>
            <a:r>
              <a:rPr lang="en-US" b="1" i="1" dirty="0">
                <a:latin typeface="Times New Roman" panose="02020603050405020304" pitchFamily="18" charset="0"/>
                <a:cs typeface="Times New Roman" panose="02020603050405020304" pitchFamily="18" charset="0"/>
              </a:rPr>
              <a:t>Programs vs. Support Services</a:t>
            </a:r>
          </a:p>
        </p:txBody>
      </p:sp>
      <p:sp>
        <p:nvSpPr>
          <p:cNvPr id="4" name="Text Placeholder 3"/>
          <p:cNvSpPr>
            <a:spLocks noGrp="1"/>
          </p:cNvSpPr>
          <p:nvPr>
            <p:ph type="body" sz="half" idx="3"/>
          </p:nvPr>
        </p:nvSpPr>
        <p:spPr/>
        <p:txBody>
          <a:bodyPr/>
          <a:lstStyle/>
          <a:p>
            <a:r>
              <a:rPr lang="en-US" u="sng" dirty="0"/>
              <a:t>Support Services</a:t>
            </a:r>
          </a:p>
        </p:txBody>
      </p:sp>
      <p:sp>
        <p:nvSpPr>
          <p:cNvPr id="5" name="Content Placeholder 4"/>
          <p:cNvSpPr>
            <a:spLocks noGrp="1"/>
          </p:cNvSpPr>
          <p:nvPr>
            <p:ph sz="quarter" idx="2"/>
          </p:nvPr>
        </p:nvSpPr>
        <p:spPr/>
        <p:txBody>
          <a:bodyPr>
            <a:normAutofit/>
          </a:bodyPr>
          <a:lstStyle/>
          <a:p>
            <a:pPr>
              <a:buClr>
                <a:srgbClr val="292934"/>
              </a:buClr>
              <a:buSzPct val="100000"/>
            </a:pPr>
            <a:r>
              <a:rPr lang="en-US" sz="1800" kern="0" dirty="0">
                <a:solidFill>
                  <a:srgbClr val="292934"/>
                </a:solidFill>
                <a:latin typeface="Arial" panose="020B0604020202020204" pitchFamily="34" charset="0"/>
                <a:cs typeface="Arial" panose="020B0604020202020204" pitchFamily="34" charset="0"/>
                <a:sym typeface="Arial"/>
                <a:rtl val="0"/>
              </a:rPr>
              <a:t>These are specifically designed for students with disabilities and provide more in -depth services and accommodations</a:t>
            </a:r>
          </a:p>
          <a:p>
            <a:pPr>
              <a:buClr>
                <a:srgbClr val="292934"/>
              </a:buClr>
              <a:buSzPct val="100000"/>
            </a:pPr>
            <a:r>
              <a:rPr lang="en-US" sz="1800" kern="0" dirty="0">
                <a:solidFill>
                  <a:srgbClr val="292934"/>
                </a:solidFill>
                <a:latin typeface="Arial" panose="020B0604020202020204" pitchFamily="34" charset="0"/>
                <a:cs typeface="Arial" panose="020B0604020202020204" pitchFamily="34" charset="0"/>
                <a:sym typeface="Arial"/>
                <a:rtl val="0"/>
              </a:rPr>
              <a:t>These programs often provide one-on-one tutoring and sessions with a peer mentor or a learning disability specialist.</a:t>
            </a:r>
          </a:p>
          <a:p>
            <a:pPr marL="0" lvl="0" indent="0">
              <a:buClr>
                <a:srgbClr val="292934"/>
              </a:buClr>
              <a:buSzPct val="100000"/>
              <a:buNone/>
            </a:pPr>
            <a:endParaRPr lang="en-US" sz="1800" kern="0" dirty="0">
              <a:solidFill>
                <a:srgbClr val="292934"/>
              </a:solidFill>
              <a:latin typeface="Arial" panose="020B0604020202020204" pitchFamily="34" charset="0"/>
              <a:cs typeface="Arial" panose="020B0604020202020204" pitchFamily="34" charset="0"/>
              <a:sym typeface="Arial"/>
              <a:rtl val="0"/>
            </a:endParaRPr>
          </a:p>
          <a:p>
            <a:pPr marL="0" lvl="0" indent="0">
              <a:buClr>
                <a:srgbClr val="292934"/>
              </a:buClr>
              <a:buSzPct val="100000"/>
              <a:buNone/>
            </a:pPr>
            <a:endParaRPr lang="en-US" sz="1800" kern="0" dirty="0">
              <a:solidFill>
                <a:srgbClr val="292934"/>
              </a:solidFill>
              <a:latin typeface="Arial"/>
              <a:cs typeface="Arial"/>
              <a:sym typeface="Arial"/>
              <a:rtl val="0"/>
            </a:endParaRPr>
          </a:p>
          <a:p>
            <a:pPr marL="0" lvl="0" indent="0">
              <a:buClr>
                <a:srgbClr val="292934"/>
              </a:buClr>
              <a:buSzPct val="100000"/>
              <a:buNone/>
            </a:pPr>
            <a:endParaRPr lang="en-US" sz="3000" kern="0" dirty="0">
              <a:solidFill>
                <a:srgbClr val="292934"/>
              </a:solidFill>
              <a:latin typeface="Arial"/>
              <a:cs typeface="Arial"/>
              <a:sym typeface="Arial"/>
              <a:rtl val="0"/>
            </a:endParaRPr>
          </a:p>
          <a:p>
            <a:endParaRPr lang="en-US" dirty="0"/>
          </a:p>
        </p:txBody>
      </p:sp>
      <p:sp>
        <p:nvSpPr>
          <p:cNvPr id="6" name="Content Placeholder 5"/>
          <p:cNvSpPr>
            <a:spLocks noGrp="1"/>
          </p:cNvSpPr>
          <p:nvPr>
            <p:ph sz="quarter" idx="4"/>
          </p:nvPr>
        </p:nvSpPr>
        <p:spPr/>
        <p:txBody>
          <a:bodyPr>
            <a:normAutofit/>
          </a:bodyPr>
          <a:lstStyle/>
          <a:p>
            <a:pPr>
              <a:buClr>
                <a:srgbClr val="292934"/>
              </a:buClr>
              <a:buSzPct val="100000"/>
            </a:pPr>
            <a:r>
              <a:rPr lang="en-US" sz="1800" kern="0" dirty="0">
                <a:solidFill>
                  <a:srgbClr val="292934"/>
                </a:solidFill>
                <a:latin typeface="Arial" panose="020B0604020202020204" pitchFamily="34" charset="0"/>
                <a:cs typeface="Arial" panose="020B0604020202020204" pitchFamily="34" charset="0"/>
                <a:sym typeface="Arial"/>
                <a:rtl val="0"/>
              </a:rPr>
              <a:t>These are resources available at no cost for students with disabilities. Support services include reasonable accommodations, such as extended time for assignments and testing, note takers, the use of a calculator, and preferential seating in classrooms</a:t>
            </a:r>
          </a:p>
          <a:p>
            <a:pPr marL="0" lvl="0" indent="0">
              <a:buClr>
                <a:srgbClr val="292934"/>
              </a:buClr>
              <a:buSzPct val="100000"/>
              <a:buNone/>
            </a:pPr>
            <a:endParaRPr lang="en-US" sz="3000" kern="0" dirty="0">
              <a:solidFill>
                <a:srgbClr val="292934"/>
              </a:solidFill>
              <a:latin typeface="Arial"/>
              <a:cs typeface="Arial"/>
              <a:sym typeface="Arial"/>
              <a:rtl val="0"/>
            </a:endParaRPr>
          </a:p>
          <a:p>
            <a:endParaRPr lang="en-US" dirty="0"/>
          </a:p>
        </p:txBody>
      </p:sp>
      <p:sp>
        <p:nvSpPr>
          <p:cNvPr id="3" name="Text Placeholder 2"/>
          <p:cNvSpPr>
            <a:spLocks noGrp="1"/>
          </p:cNvSpPr>
          <p:nvPr>
            <p:ph type="body" idx="1"/>
          </p:nvPr>
        </p:nvSpPr>
        <p:spPr/>
        <p:txBody>
          <a:bodyPr/>
          <a:lstStyle/>
          <a:p>
            <a:r>
              <a:rPr lang="en-US" u="sng" dirty="0"/>
              <a:t>Programs</a:t>
            </a:r>
          </a:p>
        </p:txBody>
      </p:sp>
      <p:sp>
        <p:nvSpPr>
          <p:cNvPr id="8" name="TextBox 7">
            <a:extLst>
              <a:ext uri="{FF2B5EF4-FFF2-40B4-BE49-F238E27FC236}">
                <a16:creationId xmlns:a16="http://schemas.microsoft.com/office/drawing/2014/main" id="{2504EDFE-47C9-4D31-A856-BB72013C17CF}"/>
              </a:ext>
            </a:extLst>
          </p:cNvPr>
          <p:cNvSpPr txBox="1"/>
          <p:nvPr/>
        </p:nvSpPr>
        <p:spPr>
          <a:xfrm>
            <a:off x="2209800" y="6334125"/>
            <a:ext cx="4572000" cy="369332"/>
          </a:xfrm>
          <a:prstGeom prst="rect">
            <a:avLst/>
          </a:prstGeom>
          <a:noFill/>
        </p:spPr>
        <p:txBody>
          <a:bodyPr wrap="square">
            <a:spAutoFit/>
          </a:bodyPr>
          <a:lstStyle/>
          <a:p>
            <a:r>
              <a:rPr lang="en-US" dirty="0"/>
              <a:t>www.thearcfamilyinstitute.org</a:t>
            </a:r>
          </a:p>
        </p:txBody>
      </p:sp>
      <p:pic>
        <p:nvPicPr>
          <p:cNvPr id="10" name="Picture 9" descr="A picture containing text, sky, sign, outdoor&#10;&#10;Description automatically generated">
            <a:extLst>
              <a:ext uri="{FF2B5EF4-FFF2-40B4-BE49-F238E27FC236}">
                <a16:creationId xmlns:a16="http://schemas.microsoft.com/office/drawing/2014/main" id="{4B780928-05F4-4803-A308-130E61371DE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6248400" y="4981575"/>
            <a:ext cx="2247900" cy="1028699"/>
          </a:xfrm>
          <a:prstGeom prst="rect">
            <a:avLst/>
          </a:prstGeom>
        </p:spPr>
      </p:pic>
      <p:pic>
        <p:nvPicPr>
          <p:cNvPr id="9" name="Picture 8" descr="Company name&#10;&#10;Description automatically generated with low confidence">
            <a:extLst>
              <a:ext uri="{FF2B5EF4-FFF2-40B4-BE49-F238E27FC236}">
                <a16:creationId xmlns:a16="http://schemas.microsoft.com/office/drawing/2014/main" id="{4D22B59A-AB82-4070-BEF1-BBB1531677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8105" y="39103"/>
            <a:ext cx="1625895" cy="1103897"/>
          </a:xfrm>
          <a:prstGeom prst="rect">
            <a:avLst/>
          </a:prstGeom>
        </p:spPr>
      </p:pic>
    </p:spTree>
    <p:extLst>
      <p:ext uri="{BB962C8B-B14F-4D97-AF65-F5344CB8AC3E}">
        <p14:creationId xmlns:p14="http://schemas.microsoft.com/office/powerpoint/2010/main" val="1931730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Understanding Options</a:t>
            </a:r>
          </a:p>
        </p:txBody>
      </p:sp>
      <p:sp>
        <p:nvSpPr>
          <p:cNvPr id="3" name="Content Placeholder 2"/>
          <p:cNvSpPr>
            <a:spLocks noGrp="1"/>
          </p:cNvSpPr>
          <p:nvPr>
            <p:ph sz="quarter" idx="1"/>
          </p:nvPr>
        </p:nvSpPr>
        <p:spPr>
          <a:xfrm>
            <a:off x="3200400" y="1600200"/>
            <a:ext cx="5867400" cy="4800600"/>
          </a:xfrm>
        </p:spPr>
        <p:txBody>
          <a:bodyPr>
            <a:normAutofit fontScale="85000" lnSpcReduction="20000"/>
          </a:bodyPr>
          <a:lstStyle/>
          <a:p>
            <a:r>
              <a:rPr lang="en-US" b="1" dirty="0">
                <a:latin typeface="Arial" panose="020B0604020202020204" pitchFamily="34" charset="0"/>
                <a:cs typeface="Arial" panose="020B0604020202020204" pitchFamily="34" charset="0"/>
              </a:rPr>
              <a:t>Focus or priority of the program: </a:t>
            </a:r>
            <a:r>
              <a:rPr lang="en-US" dirty="0">
                <a:latin typeface="Arial" panose="020B0604020202020204" pitchFamily="34" charset="0"/>
                <a:cs typeface="Arial" panose="020B0604020202020204" pitchFamily="34" charset="0"/>
              </a:rPr>
              <a:t>some programs focus more on employment, while others might focus on academics, or independent living skills.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Size: </a:t>
            </a:r>
            <a:r>
              <a:rPr lang="en-US" dirty="0">
                <a:latin typeface="Arial" panose="020B0604020202020204" pitchFamily="34" charset="0"/>
                <a:cs typeface="Arial" panose="020B0604020202020204" pitchFamily="34" charset="0"/>
              </a:rPr>
              <a:t>some programs have only a few students attending, while others may have dozens or even hundreds of students with I/DD in attendance.</a:t>
            </a:r>
          </a:p>
          <a:p>
            <a:pPr marL="118872" indent="0">
              <a:buNone/>
            </a:pP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Student age: </a:t>
            </a:r>
            <a:r>
              <a:rPr lang="en-US" dirty="0">
                <a:latin typeface="Arial" panose="020B0604020202020204" pitchFamily="34" charset="0"/>
                <a:cs typeface="Arial" panose="020B0604020202020204" pitchFamily="34" charset="0"/>
              </a:rPr>
              <a:t>some programs are dual-enrollment, meaning that they serve students who are still in high school, others serve those who have left high school, and some serve both groups.</a:t>
            </a:r>
          </a:p>
        </p:txBody>
      </p:sp>
      <p:sp>
        <p:nvSpPr>
          <p:cNvPr id="4" name="TextBox 3"/>
          <p:cNvSpPr txBox="1"/>
          <p:nvPr/>
        </p:nvSpPr>
        <p:spPr>
          <a:xfrm>
            <a:off x="2971800" y="6400800"/>
            <a:ext cx="3200400" cy="369332"/>
          </a:xfrm>
          <a:prstGeom prst="rect">
            <a:avLst/>
          </a:prstGeom>
          <a:noFill/>
        </p:spPr>
        <p:txBody>
          <a:bodyPr wrap="square" rtlCol="0">
            <a:spAutoFit/>
          </a:bodyPr>
          <a:lstStyle/>
          <a:p>
            <a:r>
              <a:rPr lang="en-US" dirty="0"/>
              <a:t>www.thearcfamilyinstitute.org</a:t>
            </a:r>
          </a:p>
        </p:txBody>
      </p:sp>
      <p:pic>
        <p:nvPicPr>
          <p:cNvPr id="2050" name="Picture 2" descr="Image result for college"/>
          <p:cNvPicPr>
            <a:picLocks noChangeAspect="1" noChangeArrowheads="1"/>
          </p:cNvPicPr>
          <p:nvPr/>
        </p:nvPicPr>
        <p:blipFill rotWithShape="1">
          <a:blip r:embed="rId2">
            <a:extLst>
              <a:ext uri="{28A0092B-C50C-407E-A947-70E740481C1C}">
                <a14:useLocalDpi xmlns:a14="http://schemas.microsoft.com/office/drawing/2010/main" val="0"/>
              </a:ext>
            </a:extLst>
          </a:blip>
          <a:srcRect r="15372" b="3781"/>
          <a:stretch/>
        </p:blipFill>
        <p:spPr bwMode="auto">
          <a:xfrm>
            <a:off x="311664" y="1479666"/>
            <a:ext cx="2630712" cy="16805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ompany name&#10;&#10;Description automatically generated with low confidence">
            <a:extLst>
              <a:ext uri="{FF2B5EF4-FFF2-40B4-BE49-F238E27FC236}">
                <a16:creationId xmlns:a16="http://schemas.microsoft.com/office/drawing/2014/main" id="{53DB7E93-102B-4716-993A-8C244B9CC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105" y="0"/>
            <a:ext cx="1625895" cy="1103897"/>
          </a:xfrm>
          <a:prstGeom prst="rect">
            <a:avLst/>
          </a:prstGeom>
        </p:spPr>
      </p:pic>
    </p:spTree>
    <p:extLst>
      <p:ext uri="{BB962C8B-B14F-4D97-AF65-F5344CB8AC3E}">
        <p14:creationId xmlns:p14="http://schemas.microsoft.com/office/powerpoint/2010/main" val="2615495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Here in New Jersey</a:t>
            </a:r>
          </a:p>
        </p:txBody>
      </p:sp>
      <p:sp>
        <p:nvSpPr>
          <p:cNvPr id="3" name="Content Placeholder 2"/>
          <p:cNvSpPr>
            <a:spLocks noGrp="1"/>
          </p:cNvSpPr>
          <p:nvPr>
            <p:ph sz="quarter" idx="1"/>
          </p:nvPr>
        </p:nvSpPr>
        <p:spPr>
          <a:xfrm>
            <a:off x="2819400" y="1775191"/>
            <a:ext cx="6324600" cy="4625609"/>
          </a:xfrm>
        </p:spPr>
        <p:txBody>
          <a:bodyPr>
            <a:normAutofit lnSpcReduction="10000"/>
          </a:bodyPr>
          <a:lstStyle/>
          <a:p>
            <a:pPr marL="342900" indent="-342900">
              <a:buClr>
                <a:srgbClr val="292934"/>
              </a:buClr>
              <a:buSzPct val="100000"/>
            </a:pPr>
            <a:r>
              <a:rPr lang="en" sz="1800" kern="0" dirty="0">
                <a:solidFill>
                  <a:srgbClr val="292934"/>
                </a:solidFill>
                <a:latin typeface="Arial" panose="020B0604020202020204" pitchFamily="34" charset="0"/>
                <a:cs typeface="Arial" panose="020B0604020202020204" pitchFamily="34" charset="0"/>
                <a:sym typeface="Arial"/>
                <a:rtl val="0"/>
              </a:rPr>
              <a:t>Programs available for individuals with Intellectual and Developmental Disabilities. They are:</a:t>
            </a:r>
          </a:p>
          <a:p>
            <a:pPr marL="285750" indent="-171450">
              <a:buClr>
                <a:srgbClr val="292934"/>
              </a:buClr>
              <a:buSzPct val="100000"/>
            </a:pPr>
            <a:r>
              <a:rPr lang="en" sz="1200" b="1" u="sng" kern="0" dirty="0">
                <a:solidFill>
                  <a:srgbClr val="7030A0"/>
                </a:solidFill>
                <a:latin typeface="Oswaldo"/>
                <a:cs typeface="Arial"/>
                <a:sym typeface="Arial"/>
                <a:rtl val="0"/>
              </a:rPr>
              <a:t>Mercer County Community College: DREAM Program</a:t>
            </a:r>
          </a:p>
          <a:p>
            <a:pPr marL="285750" indent="-171450">
              <a:buClr>
                <a:srgbClr val="292934"/>
              </a:buClr>
              <a:buSzPct val="100000"/>
            </a:pPr>
            <a:r>
              <a:rPr lang="en" sz="1200" b="1" u="sng" kern="0" dirty="0">
                <a:solidFill>
                  <a:srgbClr val="7030A0"/>
                </a:solidFill>
                <a:latin typeface="Oswaldo"/>
                <a:cs typeface="Arial"/>
                <a:sym typeface="Arial"/>
                <a:rtl val="0"/>
              </a:rPr>
              <a:t>Brookdale Community College: Kach Program</a:t>
            </a:r>
          </a:p>
          <a:p>
            <a:pPr marL="285750" indent="-171450">
              <a:buClr>
                <a:srgbClr val="292934"/>
              </a:buClr>
              <a:buSzPct val="100000"/>
            </a:pPr>
            <a:r>
              <a:rPr lang="en" sz="1200" b="1" u="sng" kern="0" dirty="0">
                <a:solidFill>
                  <a:srgbClr val="7030A0"/>
                </a:solidFill>
                <a:latin typeface="Oswaldo"/>
                <a:cs typeface="Arial"/>
                <a:sym typeface="Arial"/>
                <a:rtl val="0"/>
              </a:rPr>
              <a:t>Camden County College: Garden State Pathways Program</a:t>
            </a:r>
          </a:p>
          <a:p>
            <a:pPr marL="285750" indent="-171450">
              <a:buClr>
                <a:srgbClr val="292934"/>
              </a:buClr>
              <a:buSzPct val="100000"/>
            </a:pPr>
            <a:r>
              <a:rPr lang="en" sz="1200" b="1" u="sng" kern="0" dirty="0">
                <a:solidFill>
                  <a:srgbClr val="7030A0"/>
                </a:solidFill>
                <a:latin typeface="Oswaldo"/>
                <a:cs typeface="Arial"/>
                <a:sym typeface="Arial"/>
                <a:rtl val="0"/>
              </a:rPr>
              <a:t>Bergen Community College:Turning Point Program</a:t>
            </a:r>
          </a:p>
          <a:p>
            <a:pPr marL="285750" indent="-171450">
              <a:buClr>
                <a:srgbClr val="292934"/>
              </a:buClr>
              <a:buSzPct val="100000"/>
            </a:pPr>
            <a:r>
              <a:rPr lang="en" sz="1200" b="1" u="sng" kern="0" dirty="0">
                <a:solidFill>
                  <a:srgbClr val="7030A0"/>
                </a:solidFill>
                <a:latin typeface="Oswaldo"/>
                <a:cs typeface="Arial"/>
                <a:sym typeface="Arial"/>
                <a:rtl val="0"/>
              </a:rPr>
              <a:t>College of New Jersey: Career and Community Studies</a:t>
            </a:r>
          </a:p>
          <a:p>
            <a:pPr marL="285750" indent="-171450">
              <a:buClr>
                <a:srgbClr val="292934"/>
              </a:buClr>
              <a:buSzPct val="100000"/>
            </a:pPr>
            <a:r>
              <a:rPr lang="en" sz="1200" b="1" u="sng" kern="0" dirty="0">
                <a:solidFill>
                  <a:srgbClr val="7030A0"/>
                </a:solidFill>
                <a:latin typeface="Oswaldo"/>
                <a:cs typeface="Arial"/>
                <a:sym typeface="Arial"/>
                <a:rtl val="0"/>
              </a:rPr>
              <a:t>*Fairleigh Dickinson: COMPASS Programs</a:t>
            </a:r>
          </a:p>
          <a:p>
            <a:pPr marL="285750" indent="-171450">
              <a:buClr>
                <a:srgbClr val="292934"/>
              </a:buClr>
              <a:buSzPct val="100000"/>
            </a:pPr>
            <a:r>
              <a:rPr lang="en" sz="1200" b="1" u="sng" kern="0" dirty="0" smtClean="0">
                <a:solidFill>
                  <a:srgbClr val="7030A0"/>
                </a:solidFill>
                <a:latin typeface="Oswaldo"/>
                <a:cs typeface="Arial"/>
                <a:sym typeface="Arial"/>
                <a:rtl val="0"/>
              </a:rPr>
              <a:t>Rowan/Gloucester </a:t>
            </a:r>
            <a:r>
              <a:rPr lang="en" sz="1200" b="1" u="sng" kern="0" dirty="0">
                <a:solidFill>
                  <a:srgbClr val="7030A0"/>
                </a:solidFill>
                <a:latin typeface="Oswaldo"/>
                <a:cs typeface="Arial"/>
                <a:sym typeface="Arial"/>
                <a:rtl val="0"/>
              </a:rPr>
              <a:t>College: Adult Center for Transition</a:t>
            </a:r>
          </a:p>
          <a:p>
            <a:pPr marL="285750" indent="-171450">
              <a:buClr>
                <a:srgbClr val="292934"/>
              </a:buClr>
              <a:buSzPct val="100000"/>
            </a:pPr>
            <a:r>
              <a:rPr lang="en" sz="1200" b="1" u="sng" kern="0" dirty="0">
                <a:solidFill>
                  <a:srgbClr val="7030A0"/>
                </a:solidFill>
                <a:latin typeface="Oswaldo"/>
                <a:cs typeface="Arial"/>
                <a:sym typeface="Arial"/>
                <a:rtl val="0"/>
              </a:rPr>
              <a:t>Raritan Valley Community College: The Achievement Center</a:t>
            </a:r>
          </a:p>
          <a:p>
            <a:pPr marL="285750" indent="-171450">
              <a:buClr>
                <a:srgbClr val="292934"/>
              </a:buClr>
              <a:buSzPct val="100000"/>
            </a:pPr>
            <a:r>
              <a:rPr lang="en-US" sz="1200" b="1" u="sng" kern="0" dirty="0">
                <a:solidFill>
                  <a:srgbClr val="7030A0"/>
                </a:solidFill>
                <a:latin typeface="Oswaldo"/>
                <a:cs typeface="Arial"/>
                <a:sym typeface="Arial"/>
                <a:hlinkClick r:id="rId2">
                  <a:extLst>
                    <a:ext uri="{A12FA001-AC4F-418D-AE19-62706E023703}">
                      <ahyp:hlinkClr xmlns="" xmlns:ahyp="http://schemas.microsoft.com/office/drawing/2018/hyperlinkcolor" val="tx"/>
                    </a:ext>
                  </a:extLst>
                </a:hlinkClick>
                <a:rtl val="0"/>
              </a:rPr>
              <a:t>County College of Morris and Kean- College Steps</a:t>
            </a:r>
          </a:p>
          <a:p>
            <a:pPr marL="285750" indent="-171450">
              <a:buClr>
                <a:srgbClr val="292934"/>
              </a:buClr>
              <a:buSzPct val="100000"/>
            </a:pPr>
            <a:r>
              <a:rPr lang="en-US" sz="1200" b="1" u="sng" kern="0" dirty="0">
                <a:solidFill>
                  <a:srgbClr val="7030A0"/>
                </a:solidFill>
                <a:latin typeface="Oswaldo"/>
                <a:cs typeface="Arial"/>
                <a:sym typeface="Arial"/>
                <a:hlinkClick r:id="rId2">
                  <a:extLst>
                    <a:ext uri="{A12FA001-AC4F-418D-AE19-62706E023703}">
                      <ahyp:hlinkClr xmlns="" xmlns:ahyp="http://schemas.microsoft.com/office/drawing/2018/hyperlinkcolor" val="tx"/>
                    </a:ext>
                  </a:extLst>
                </a:hlinkClick>
                <a:rtl val="0"/>
              </a:rPr>
              <a:t>*College Support Program- Rutgers</a:t>
            </a:r>
          </a:p>
          <a:p>
            <a:pPr marL="285750" indent="-171450">
              <a:buClr>
                <a:srgbClr val="292934"/>
              </a:buClr>
              <a:buSzPct val="100000"/>
            </a:pPr>
            <a:r>
              <a:rPr lang="en-US" sz="1200" b="1" u="sng" kern="0" dirty="0">
                <a:solidFill>
                  <a:srgbClr val="7030A0"/>
                </a:solidFill>
                <a:latin typeface="Oswaldo"/>
                <a:cs typeface="Arial"/>
                <a:sym typeface="Arial"/>
                <a:hlinkClick r:id="rId2">
                  <a:extLst>
                    <a:ext uri="{A12FA001-AC4F-418D-AE19-62706E023703}">
                      <ahyp:hlinkClr xmlns="" xmlns:ahyp="http://schemas.microsoft.com/office/drawing/2018/hyperlinkcolor" val="tx"/>
                    </a:ext>
                  </a:extLst>
                </a:hlinkClick>
                <a:rtl val="0"/>
              </a:rPr>
              <a:t>Transition and Career Studies- Georgian Court University</a:t>
            </a:r>
          </a:p>
          <a:p>
            <a:pPr marL="285750" indent="-171450">
              <a:buClr>
                <a:srgbClr val="292934"/>
              </a:buClr>
              <a:buSzPct val="100000"/>
            </a:pPr>
            <a:r>
              <a:rPr lang="en-US" sz="1200" b="1" u="sng" kern="0" dirty="0" smtClean="0">
                <a:solidFill>
                  <a:srgbClr val="7030A0"/>
                </a:solidFill>
                <a:latin typeface="Arial"/>
                <a:cs typeface="Arial"/>
                <a:sym typeface="Arial"/>
                <a:hlinkClick r:id="rId2">
                  <a:extLst>
                    <a:ext uri="{A12FA001-AC4F-418D-AE19-62706E023703}">
                      <ahyp:hlinkClr xmlns="" xmlns:ahyp="http://schemas.microsoft.com/office/drawing/2018/hyperlinkcolor" val="tx"/>
                    </a:ext>
                  </a:extLst>
                </a:hlinkClick>
                <a:rtl val="0"/>
              </a:rPr>
              <a:t>Hudson County Community College- The Access Program</a:t>
            </a:r>
          </a:p>
          <a:p>
            <a:pPr marL="285750" indent="-171450">
              <a:buClr>
                <a:srgbClr val="292934"/>
              </a:buClr>
              <a:buSzPct val="100000"/>
            </a:pPr>
            <a:r>
              <a:rPr lang="en-US" sz="1200" b="1" u="sng" kern="0" dirty="0" smtClean="0">
                <a:solidFill>
                  <a:srgbClr val="7030A0"/>
                </a:solidFill>
                <a:latin typeface="Arial"/>
                <a:cs typeface="Arial"/>
                <a:sym typeface="Arial"/>
                <a:hlinkClick r:id="rId2">
                  <a:extLst>
                    <a:ext uri="{A12FA001-AC4F-418D-AE19-62706E023703}">
                      <ahyp:hlinkClr xmlns="" xmlns:ahyp="http://schemas.microsoft.com/office/drawing/2018/hyperlinkcolor" val="tx"/>
                    </a:ext>
                  </a:extLst>
                </a:hlinkClick>
                <a:rtl val="0"/>
              </a:rPr>
              <a:t>Montclair State University- Certificate in General Education Studies</a:t>
            </a:r>
          </a:p>
          <a:p>
            <a:pPr marL="285750" indent="-171450">
              <a:buClr>
                <a:srgbClr val="292934"/>
              </a:buClr>
              <a:buSzPct val="100000"/>
            </a:pPr>
            <a:r>
              <a:rPr lang="en-US" sz="1200" b="1" u="sng" kern="0" dirty="0" smtClean="0">
                <a:solidFill>
                  <a:srgbClr val="7030A0"/>
                </a:solidFill>
                <a:latin typeface="Arial"/>
                <a:cs typeface="Arial"/>
                <a:sym typeface="Arial"/>
                <a:hlinkClick r:id="rId2">
                  <a:extLst>
                    <a:ext uri="{A12FA001-AC4F-418D-AE19-62706E023703}">
                      <ahyp:hlinkClr xmlns="" xmlns:ahyp="http://schemas.microsoft.com/office/drawing/2018/hyperlinkcolor" val="tx"/>
                    </a:ext>
                  </a:extLst>
                </a:hlinkClick>
                <a:rtl val="0"/>
              </a:rPr>
              <a:t>Ramapo College- Enhance Program</a:t>
            </a:r>
          </a:p>
          <a:p>
            <a:pPr marL="285750" indent="-171450">
              <a:buClr>
                <a:srgbClr val="292934"/>
              </a:buClr>
              <a:buSzPct val="100000"/>
            </a:pPr>
            <a:r>
              <a:rPr lang="en-US" sz="1200" b="1" u="sng" kern="0" dirty="0" smtClean="0">
                <a:solidFill>
                  <a:srgbClr val="7030A0"/>
                </a:solidFill>
                <a:latin typeface="Arial"/>
                <a:cs typeface="Arial"/>
                <a:sym typeface="Arial"/>
                <a:hlinkClick r:id="rId2">
                  <a:extLst>
                    <a:ext uri="{A12FA001-AC4F-418D-AE19-62706E023703}">
                      <ahyp:hlinkClr xmlns="" xmlns:ahyp="http://schemas.microsoft.com/office/drawing/2018/hyperlinkcolor" val="tx"/>
                    </a:ext>
                  </a:extLst>
                </a:hlinkClick>
                <a:rtl val="0"/>
              </a:rPr>
              <a:t>Sussex County Community College- LACE program</a:t>
            </a:r>
            <a:r>
              <a:rPr lang="en-US" sz="1200" kern="0" dirty="0">
                <a:latin typeface="Arial"/>
                <a:cs typeface="Arial"/>
                <a:sym typeface="Arial"/>
                <a:hlinkClick r:id="rId2">
                  <a:extLst>
                    <a:ext uri="{A12FA001-AC4F-418D-AE19-62706E023703}">
                      <ahyp:hlinkClr xmlns="" xmlns:ahyp="http://schemas.microsoft.com/office/drawing/2018/hyperlinkcolor" val="tx"/>
                    </a:ext>
                  </a:extLst>
                </a:hlinkClick>
                <a:rtl val="0"/>
              </a:rPr>
              <a:t/>
            </a:r>
            <a:br>
              <a:rPr lang="en-US" sz="1200" kern="0" dirty="0">
                <a:latin typeface="Arial"/>
                <a:cs typeface="Arial"/>
                <a:sym typeface="Arial"/>
                <a:hlinkClick r:id="rId2">
                  <a:extLst>
                    <a:ext uri="{A12FA001-AC4F-418D-AE19-62706E023703}">
                      <ahyp:hlinkClr xmlns="" xmlns:ahyp="http://schemas.microsoft.com/office/drawing/2018/hyperlinkcolor" val="tx"/>
                    </a:ext>
                  </a:extLst>
                </a:hlinkClick>
                <a:rtl val="0"/>
              </a:rPr>
            </a:br>
            <a:endParaRPr lang="en-US" sz="1200" kern="0" dirty="0">
              <a:latin typeface="Arial"/>
              <a:cs typeface="Arial"/>
              <a:sym typeface="Arial"/>
              <a:hlinkClick r:id="rId2">
                <a:extLst>
                  <a:ext uri="{A12FA001-AC4F-418D-AE19-62706E023703}">
                    <ahyp:hlinkClr xmlns="" xmlns:ahyp="http://schemas.microsoft.com/office/drawing/2018/hyperlinkcolor" val="tx"/>
                  </a:ext>
                </a:extLst>
              </a:hlinkClick>
              <a:rtl val="0"/>
            </a:endParaRPr>
          </a:p>
          <a:p>
            <a:pPr marL="457200" lvl="0" indent="-342900">
              <a:buClr>
                <a:srgbClr val="292934"/>
              </a:buClr>
              <a:buSzPct val="100000"/>
              <a:buFont typeface="Arial"/>
              <a:buChar char="●"/>
            </a:pPr>
            <a:endParaRPr lang="en-US" sz="1500" kern="0" dirty="0">
              <a:latin typeface="Arial"/>
              <a:cs typeface="Arial"/>
              <a:sym typeface="Arial"/>
              <a:hlinkClick r:id="rId2">
                <a:extLst>
                  <a:ext uri="{A12FA001-AC4F-418D-AE19-62706E023703}">
                    <ahyp:hlinkClr xmlns="" xmlns:ahyp="http://schemas.microsoft.com/office/drawing/2018/hyperlinkcolor" val="tx"/>
                  </a:ext>
                </a:extLst>
              </a:hlinkClick>
              <a:rtl val="0"/>
            </a:endParaRPr>
          </a:p>
          <a:p>
            <a:endParaRPr lang="en-US" dirty="0"/>
          </a:p>
        </p:txBody>
      </p:sp>
      <p:sp>
        <p:nvSpPr>
          <p:cNvPr id="4" name="TextBox 3"/>
          <p:cNvSpPr txBox="1"/>
          <p:nvPr/>
        </p:nvSpPr>
        <p:spPr>
          <a:xfrm>
            <a:off x="2971800" y="6400800"/>
            <a:ext cx="3200400" cy="369332"/>
          </a:xfrm>
          <a:prstGeom prst="rect">
            <a:avLst/>
          </a:prstGeom>
          <a:noFill/>
        </p:spPr>
        <p:txBody>
          <a:bodyPr wrap="square" rtlCol="0">
            <a:spAutoFit/>
          </a:bodyPr>
          <a:lstStyle/>
          <a:p>
            <a:r>
              <a:rPr lang="en-US" dirty="0"/>
              <a:t>www.thearcfamilyinstitute.org</a:t>
            </a:r>
          </a:p>
        </p:txBody>
      </p:sp>
      <p:pic>
        <p:nvPicPr>
          <p:cNvPr id="4098" name="Picture 2" descr="C:\Users\jmaseko\AppData\Local\Microsoft\Windows\Temporary Internet Files\Content.IE5\3GFDVWRE\map-of-newjersey-counties[1].jpg"/>
          <p:cNvPicPr>
            <a:picLocks noChangeAspect="1" noChangeArrowheads="1"/>
          </p:cNvPicPr>
          <p:nvPr/>
        </p:nvPicPr>
        <p:blipFill rotWithShape="1">
          <a:blip r:embed="rId3">
            <a:extLst>
              <a:ext uri="{28A0092B-C50C-407E-A947-70E740481C1C}">
                <a14:useLocalDpi xmlns:a14="http://schemas.microsoft.com/office/drawing/2010/main" val="0"/>
              </a:ext>
            </a:extLst>
          </a:blip>
          <a:srcRect l="2267" t="1362" r="1917" b="246"/>
          <a:stretch/>
        </p:blipFill>
        <p:spPr bwMode="auto">
          <a:xfrm>
            <a:off x="285012" y="1405859"/>
            <a:ext cx="2413731" cy="44615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Picture 5" descr="Company name&#10;&#10;Description automatically generated with low confidence">
            <a:extLst>
              <a:ext uri="{FF2B5EF4-FFF2-40B4-BE49-F238E27FC236}">
                <a16:creationId xmlns:a16="http://schemas.microsoft.com/office/drawing/2014/main" id="{EBA08D96-934A-4243-9194-7664824E3D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1662" y="39103"/>
            <a:ext cx="1625895" cy="1103897"/>
          </a:xfrm>
          <a:prstGeom prst="rect">
            <a:avLst/>
          </a:prstGeom>
        </p:spPr>
      </p:pic>
    </p:spTree>
    <p:extLst>
      <p:ext uri="{BB962C8B-B14F-4D97-AF65-F5344CB8AC3E}">
        <p14:creationId xmlns:p14="http://schemas.microsoft.com/office/powerpoint/2010/main" val="2082803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B0360-CB30-BECF-CD67-7BCEC7B17CD1}"/>
              </a:ext>
            </a:extLst>
          </p:cNvPr>
          <p:cNvSpPr>
            <a:spLocks noGrp="1"/>
          </p:cNvSpPr>
          <p:nvPr>
            <p:ph type="title"/>
          </p:nvPr>
        </p:nvSpPr>
        <p:spPr/>
        <p:txBody>
          <a:bodyPr/>
          <a:lstStyle/>
          <a:p>
            <a:r>
              <a:rPr lang="en-US" dirty="0"/>
              <a:t>Centers for Adult Transition</a:t>
            </a:r>
          </a:p>
        </p:txBody>
      </p:sp>
      <p:sp>
        <p:nvSpPr>
          <p:cNvPr id="3" name="Content Placeholder 2">
            <a:extLst>
              <a:ext uri="{FF2B5EF4-FFF2-40B4-BE49-F238E27FC236}">
                <a16:creationId xmlns:a16="http://schemas.microsoft.com/office/drawing/2014/main" id="{68F1A557-6583-0450-F194-F1D89A6EEA88}"/>
              </a:ext>
            </a:extLst>
          </p:cNvPr>
          <p:cNvSpPr>
            <a:spLocks noGrp="1"/>
          </p:cNvSpPr>
          <p:nvPr>
            <p:ph sz="quarter" idx="1"/>
          </p:nvPr>
        </p:nvSpPr>
        <p:spPr/>
        <p:txBody>
          <a:bodyPr>
            <a:normAutofit lnSpcReduction="10000"/>
          </a:bodyPr>
          <a:lstStyle/>
          <a:p>
            <a:r>
              <a:rPr lang="en-US" sz="2000" dirty="0">
                <a:latin typeface="Arial" panose="020B0604020202020204" pitchFamily="34" charset="0"/>
                <a:cs typeface="Arial" panose="020B0604020202020204" pitchFamily="34" charset="0"/>
              </a:rPr>
              <a:t>In January 2022, Governor Murphy signed into law P.L. 2021 c.425. </a:t>
            </a:r>
            <a:endParaRPr lang="en-US" sz="2000" dirty="0" smtClean="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This statute requires all county colleges in New Jersey to operate adult centers for transition of individuals with intellectual and developmental disabilities (“centers</a:t>
            </a:r>
            <a:r>
              <a:rPr lang="en-US" sz="2000" dirty="0" smtClean="0">
                <a:latin typeface="Arial" panose="020B0604020202020204" pitchFamily="34" charset="0"/>
                <a:cs typeface="Arial" panose="020B0604020202020204" pitchFamily="34" charset="0"/>
              </a:rPr>
              <a:t>”).</a:t>
            </a: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These centers shall provide individuals with developmental disabilities up to the age of 24 with the supports and resources necessary to experience more successful transitions from secondary school to postsecondary education, adult employment, and independent living opportunities and skills, as appropriate. </a:t>
            </a:r>
            <a:endParaRPr lang="en-US" sz="2000" dirty="0" smtClean="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We have put together a list of CAT programs and have shared them in our College Options Go </a:t>
            </a:r>
            <a:r>
              <a:rPr lang="en-US" sz="2000" dirty="0">
                <a:latin typeface="Arial" panose="020B0604020202020204" pitchFamily="34" charset="0"/>
                <a:cs typeface="Arial" panose="020B0604020202020204" pitchFamily="34" charset="0"/>
              </a:rPr>
              <a:t>Bag- </a:t>
            </a:r>
            <a:r>
              <a:rPr lang="en-US" sz="2000" dirty="0">
                <a:latin typeface="Arial" panose="020B0604020202020204" pitchFamily="34" charset="0"/>
                <a:cs typeface="Arial" panose="020B0604020202020204" pitchFamily="34" charset="0"/>
                <a:hlinkClick r:id="rId2"/>
              </a:rPr>
              <a:t>https://www.thearcfamilyinstitute.org/resources/post-secondary-go-bag.html</a:t>
            </a:r>
            <a:endParaRPr lang="en-US" sz="2000" dirty="0">
              <a:latin typeface="Arial" panose="020B0604020202020204" pitchFamily="34" charset="0"/>
              <a:cs typeface="Arial" panose="020B0604020202020204" pitchFamily="34" charset="0"/>
            </a:endParaRPr>
          </a:p>
          <a:p>
            <a:pPr marL="0" indent="0">
              <a:buNone/>
            </a:pPr>
            <a:endParaRPr lang="en-US" dirty="0"/>
          </a:p>
        </p:txBody>
      </p:sp>
      <p:pic>
        <p:nvPicPr>
          <p:cNvPr id="4" name="Picture 3" descr="Company name&#10;&#10;Description automatically generated with low confidence">
            <a:extLst>
              <a:ext uri="{FF2B5EF4-FFF2-40B4-BE49-F238E27FC236}">
                <a16:creationId xmlns:a16="http://schemas.microsoft.com/office/drawing/2014/main" id="{12A9A11C-3923-4950-A979-842ABBEF8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105" y="63485"/>
            <a:ext cx="1625895" cy="1103897"/>
          </a:xfrm>
          <a:prstGeom prst="rect">
            <a:avLst/>
          </a:prstGeom>
        </p:spPr>
      </p:pic>
      <p:sp>
        <p:nvSpPr>
          <p:cNvPr id="5" name="Rectangle 4"/>
          <p:cNvSpPr/>
          <p:nvPr/>
        </p:nvSpPr>
        <p:spPr>
          <a:xfrm>
            <a:off x="3082457" y="6400800"/>
            <a:ext cx="2979085" cy="369332"/>
          </a:xfrm>
          <a:prstGeom prst="rect">
            <a:avLst/>
          </a:prstGeom>
        </p:spPr>
        <p:txBody>
          <a:bodyPr wrap="none">
            <a:spAutoFit/>
          </a:bodyPr>
          <a:lstStyle/>
          <a:p>
            <a:r>
              <a:rPr lang="en-US" dirty="0"/>
              <a:t>www.thearcfamilyinstitute.org</a:t>
            </a:r>
            <a:endParaRPr lang="en-US" dirty="0"/>
          </a:p>
        </p:txBody>
      </p:sp>
    </p:spTree>
    <p:extLst>
      <p:ext uri="{BB962C8B-B14F-4D97-AF65-F5344CB8AC3E}">
        <p14:creationId xmlns:p14="http://schemas.microsoft.com/office/powerpoint/2010/main" val="368254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prstGeom prst="rect">
            <a:avLst/>
          </a:prstGeom>
          <a:noFill/>
          <a:ln>
            <a:noFill/>
          </a:ln>
        </p:spPr>
        <p:txBody>
          <a:bodyPr spcFirstLastPara="1" vert="horz" wrap="square" lIns="91425" tIns="91425" rIns="91425" bIns="91425" anchor="b" anchorCtr="0">
            <a:noAutofit/>
          </a:bodyPr>
          <a:lstStyle/>
          <a:p>
            <a:pPr>
              <a:spcBef>
                <a:spcPts val="0"/>
              </a:spcBef>
              <a:buClr>
                <a:schemeClr val="dk2"/>
              </a:buClr>
              <a:buSzPts val="700"/>
            </a:pPr>
            <a:r>
              <a:rPr lang="en" sz="2800" b="1" dirty="0">
                <a:solidFill>
                  <a:schemeClr val="dk2"/>
                </a:solidFill>
                <a:latin typeface="Times New Roman" panose="02020603050405020304" pitchFamily="18" charset="0"/>
                <a:ea typeface="Oswald"/>
                <a:cs typeface="Times New Roman" panose="02020603050405020304" pitchFamily="18" charset="0"/>
                <a:sym typeface="Oswald"/>
              </a:rPr>
              <a:t>Why Go To College?</a:t>
            </a:r>
            <a:endParaRPr b="1" dirty="0">
              <a:latin typeface="Times New Roman" panose="02020603050405020304" pitchFamily="18" charset="0"/>
              <a:cs typeface="Times New Roman" panose="02020603050405020304" pitchFamily="18" charset="0"/>
            </a:endParaRPr>
          </a:p>
        </p:txBody>
      </p:sp>
      <p:sp>
        <p:nvSpPr>
          <p:cNvPr id="112" name="Shape 112"/>
          <p:cNvSpPr txBox="1">
            <a:spLocks noGrp="1"/>
          </p:cNvSpPr>
          <p:nvPr>
            <p:ph sz="quarter" idx="1"/>
          </p:nvPr>
        </p:nvSpPr>
        <p:spPr>
          <a:prstGeom prst="rect">
            <a:avLst/>
          </a:prstGeom>
          <a:noFill/>
          <a:ln>
            <a:noFill/>
          </a:ln>
        </p:spPr>
        <p:txBody>
          <a:bodyPr spcFirstLastPara="1" vert="horz" wrap="square" lIns="91425" tIns="91425" rIns="91425" bIns="91425" anchor="t" anchorCtr="0">
            <a:noAutofit/>
          </a:bodyPr>
          <a:lstStyle/>
          <a:p>
            <a:pPr marL="0" indent="0" algn="ctr">
              <a:spcBef>
                <a:spcPts val="0"/>
              </a:spcBef>
              <a:buClr>
                <a:schemeClr val="dk1"/>
              </a:buClr>
              <a:buSzPts val="450"/>
              <a:buNone/>
            </a:pPr>
            <a:r>
              <a:rPr lang="en" sz="2400" dirty="0">
                <a:solidFill>
                  <a:schemeClr val="accent5"/>
                </a:solidFill>
                <a:latin typeface="Arial" panose="020B0604020202020204" pitchFamily="34" charset="0"/>
                <a:ea typeface="Oswald"/>
                <a:cs typeface="Arial" panose="020B0604020202020204" pitchFamily="34" charset="0"/>
                <a:sym typeface="Oswald"/>
              </a:rPr>
              <a:t>A College experience broadens a person’s life! </a:t>
            </a:r>
            <a:endParaRPr sz="2400" dirty="0">
              <a:latin typeface="Arial" panose="020B0604020202020204" pitchFamily="34" charset="0"/>
              <a:ea typeface="Oswald"/>
              <a:cs typeface="Arial" panose="020B0604020202020204" pitchFamily="34" charset="0"/>
              <a:sym typeface="Oswald"/>
            </a:endParaRPr>
          </a:p>
          <a:p>
            <a:pPr marL="0" indent="0" algn="ctr">
              <a:spcBef>
                <a:spcPts val="0"/>
              </a:spcBef>
              <a:buClr>
                <a:schemeClr val="dk1"/>
              </a:buClr>
              <a:buSzPts val="400"/>
              <a:buNone/>
            </a:pPr>
            <a:endParaRPr sz="2400" dirty="0">
              <a:latin typeface="Oswald"/>
              <a:ea typeface="Oswald"/>
              <a:cs typeface="Oswald"/>
              <a:sym typeface="Oswald"/>
            </a:endParaRPr>
          </a:p>
          <a:p>
            <a:pPr marL="0" indent="0" algn="ctr">
              <a:spcBef>
                <a:spcPts val="0"/>
              </a:spcBef>
              <a:buClr>
                <a:schemeClr val="dk1"/>
              </a:buClr>
              <a:buSzPts val="400"/>
              <a:buNone/>
            </a:pPr>
            <a:r>
              <a:rPr lang="en" sz="2400" dirty="0">
                <a:solidFill>
                  <a:schemeClr val="dk1"/>
                </a:solidFill>
                <a:latin typeface="Arial" panose="020B0604020202020204" pitchFamily="34" charset="0"/>
                <a:ea typeface="Oswald"/>
                <a:cs typeface="Arial" panose="020B0604020202020204" pitchFamily="34" charset="0"/>
                <a:sym typeface="Oswald"/>
              </a:rPr>
              <a:t>Some of the most enriching opportunities include:</a:t>
            </a:r>
            <a:endParaRPr sz="2400" dirty="0">
              <a:latin typeface="Arial" panose="020B0604020202020204" pitchFamily="34" charset="0"/>
              <a:ea typeface="Oswald"/>
              <a:cs typeface="Arial" panose="020B0604020202020204" pitchFamily="34" charset="0"/>
              <a:sym typeface="Oswald"/>
            </a:endParaRPr>
          </a:p>
          <a:p>
            <a:pPr marL="0" indent="0" algn="ctr">
              <a:spcBef>
                <a:spcPts val="0"/>
              </a:spcBef>
              <a:buClr>
                <a:schemeClr val="dk1"/>
              </a:buClr>
              <a:buSzPts val="400"/>
              <a:buNone/>
            </a:pPr>
            <a:endParaRPr sz="2400" dirty="0">
              <a:solidFill>
                <a:schemeClr val="dk1"/>
              </a:solidFill>
              <a:latin typeface="Oswald"/>
              <a:ea typeface="Oswald"/>
              <a:cs typeface="Oswald"/>
              <a:sym typeface="Oswald"/>
            </a:endParaRPr>
          </a:p>
          <a:p>
            <a:pPr marL="457200" indent="-330200">
              <a:spcBef>
                <a:spcPts val="0"/>
              </a:spcBef>
              <a:buClr>
                <a:schemeClr val="dk1"/>
              </a:buClr>
              <a:buSzPts val="1400"/>
              <a:buFont typeface="Oswald"/>
              <a:buChar char="●"/>
            </a:pPr>
            <a:r>
              <a:rPr lang="en" sz="1800" dirty="0">
                <a:solidFill>
                  <a:schemeClr val="dk1"/>
                </a:solidFill>
                <a:latin typeface="Arial" panose="020B0604020202020204" pitchFamily="34" charset="0"/>
                <a:ea typeface="Oswald"/>
                <a:cs typeface="Arial" panose="020B0604020202020204" pitchFamily="34" charset="0"/>
                <a:sym typeface="Oswald"/>
              </a:rPr>
              <a:t>Developing a love of learning</a:t>
            </a:r>
            <a:endParaRPr sz="1800" dirty="0">
              <a:latin typeface="Arial" panose="020B0604020202020204" pitchFamily="34" charset="0"/>
              <a:ea typeface="Oswald"/>
              <a:cs typeface="Arial" panose="020B0604020202020204" pitchFamily="34" charset="0"/>
              <a:sym typeface="Oswald"/>
            </a:endParaRPr>
          </a:p>
          <a:p>
            <a:pPr marL="457200" indent="-330200">
              <a:spcBef>
                <a:spcPts val="0"/>
              </a:spcBef>
              <a:buClr>
                <a:schemeClr val="dk1"/>
              </a:buClr>
              <a:buSzPts val="1400"/>
              <a:buFont typeface="Oswald"/>
              <a:buChar char="●"/>
            </a:pPr>
            <a:r>
              <a:rPr lang="en" sz="1800" dirty="0">
                <a:solidFill>
                  <a:schemeClr val="dk1"/>
                </a:solidFill>
                <a:latin typeface="Arial" panose="020B0604020202020204" pitchFamily="34" charset="0"/>
                <a:ea typeface="Oswald"/>
                <a:cs typeface="Arial" panose="020B0604020202020204" pitchFamily="34" charset="0"/>
                <a:sym typeface="Oswald"/>
              </a:rPr>
              <a:t>Developing critical life and soft skills for community living and employment</a:t>
            </a:r>
            <a:endParaRPr sz="1800" dirty="0">
              <a:latin typeface="Arial" panose="020B0604020202020204" pitchFamily="34" charset="0"/>
              <a:ea typeface="Oswald"/>
              <a:cs typeface="Arial" panose="020B0604020202020204" pitchFamily="34" charset="0"/>
              <a:sym typeface="Oswald"/>
            </a:endParaRPr>
          </a:p>
          <a:p>
            <a:pPr marL="457200" indent="-330200">
              <a:spcBef>
                <a:spcPts val="0"/>
              </a:spcBef>
              <a:buClr>
                <a:schemeClr val="dk1"/>
              </a:buClr>
              <a:buSzPts val="1400"/>
              <a:buFont typeface="Oswald"/>
              <a:buChar char="●"/>
            </a:pPr>
            <a:r>
              <a:rPr lang="en" sz="1800" dirty="0">
                <a:solidFill>
                  <a:schemeClr val="dk1"/>
                </a:solidFill>
                <a:latin typeface="Arial" panose="020B0604020202020204" pitchFamily="34" charset="0"/>
                <a:ea typeface="Oswald"/>
                <a:cs typeface="Arial" panose="020B0604020202020204" pitchFamily="34" charset="0"/>
                <a:sym typeface="Oswald"/>
              </a:rPr>
              <a:t>Developing organizational and time management skills</a:t>
            </a:r>
            <a:endParaRPr sz="1800" dirty="0">
              <a:latin typeface="Arial" panose="020B0604020202020204" pitchFamily="34" charset="0"/>
              <a:ea typeface="Oswald"/>
              <a:cs typeface="Arial" panose="020B0604020202020204" pitchFamily="34" charset="0"/>
              <a:sym typeface="Oswald"/>
            </a:endParaRPr>
          </a:p>
          <a:p>
            <a:pPr marL="457200" indent="-330200">
              <a:spcBef>
                <a:spcPts val="0"/>
              </a:spcBef>
              <a:buClr>
                <a:schemeClr val="dk1"/>
              </a:buClr>
              <a:buSzPts val="1400"/>
              <a:buFont typeface="Oswald"/>
              <a:buChar char="●"/>
            </a:pPr>
            <a:r>
              <a:rPr lang="en" sz="1800" dirty="0">
                <a:solidFill>
                  <a:schemeClr val="dk1"/>
                </a:solidFill>
                <a:latin typeface="Arial" panose="020B0604020202020204" pitchFamily="34" charset="0"/>
                <a:ea typeface="Oswald"/>
                <a:cs typeface="Arial" panose="020B0604020202020204" pitchFamily="34" charset="0"/>
                <a:sym typeface="Oswald"/>
              </a:rPr>
              <a:t>An opportunity to navigate a new environment</a:t>
            </a:r>
            <a:endParaRPr sz="1800" dirty="0">
              <a:latin typeface="Arial" panose="020B0604020202020204" pitchFamily="34" charset="0"/>
              <a:ea typeface="Oswald"/>
              <a:cs typeface="Arial" panose="020B0604020202020204" pitchFamily="34" charset="0"/>
              <a:sym typeface="Oswald"/>
            </a:endParaRPr>
          </a:p>
          <a:p>
            <a:pPr marL="457200" indent="-330200">
              <a:spcBef>
                <a:spcPts val="0"/>
              </a:spcBef>
              <a:buClr>
                <a:schemeClr val="dk1"/>
              </a:buClr>
              <a:buSzPts val="1400"/>
              <a:buFont typeface="Oswald"/>
              <a:buChar char="●"/>
            </a:pPr>
            <a:r>
              <a:rPr lang="en" sz="1800" dirty="0">
                <a:solidFill>
                  <a:schemeClr val="dk1"/>
                </a:solidFill>
                <a:latin typeface="Arial" panose="020B0604020202020204" pitchFamily="34" charset="0"/>
                <a:ea typeface="Oswald"/>
                <a:cs typeface="Arial" panose="020B0604020202020204" pitchFamily="34" charset="0"/>
                <a:sym typeface="Oswald"/>
              </a:rPr>
              <a:t>An opportunity to meet new people and develop new relationships</a:t>
            </a:r>
            <a:endParaRPr sz="1800" dirty="0">
              <a:latin typeface="Arial" panose="020B0604020202020204" pitchFamily="34" charset="0"/>
              <a:ea typeface="Oswald"/>
              <a:cs typeface="Arial" panose="020B0604020202020204" pitchFamily="34" charset="0"/>
              <a:sym typeface="Oswald"/>
            </a:endParaRPr>
          </a:p>
          <a:p>
            <a:pPr marL="457200" indent="-330200">
              <a:spcBef>
                <a:spcPts val="0"/>
              </a:spcBef>
              <a:buClr>
                <a:schemeClr val="dk1"/>
              </a:buClr>
              <a:buSzPts val="1400"/>
              <a:buFont typeface="Oswald"/>
              <a:buChar char="●"/>
            </a:pPr>
            <a:r>
              <a:rPr lang="en" sz="1800" dirty="0">
                <a:solidFill>
                  <a:schemeClr val="dk1"/>
                </a:solidFill>
                <a:latin typeface="Arial" panose="020B0604020202020204" pitchFamily="34" charset="0"/>
                <a:ea typeface="Oswald"/>
                <a:cs typeface="Arial" panose="020B0604020202020204" pitchFamily="34" charset="0"/>
                <a:sym typeface="Oswald"/>
              </a:rPr>
              <a:t>An opportunity to take risks in a safe environment</a:t>
            </a:r>
            <a:endParaRPr sz="1800" dirty="0">
              <a:latin typeface="Arial" panose="020B0604020202020204" pitchFamily="34" charset="0"/>
              <a:ea typeface="Oswald"/>
              <a:cs typeface="Arial" panose="020B0604020202020204" pitchFamily="34" charset="0"/>
              <a:sym typeface="Oswald"/>
            </a:endParaRPr>
          </a:p>
          <a:p>
            <a:pPr marL="457200" indent="-330200">
              <a:spcBef>
                <a:spcPts val="0"/>
              </a:spcBef>
              <a:buClr>
                <a:schemeClr val="dk1"/>
              </a:buClr>
              <a:buSzPts val="1400"/>
              <a:buFont typeface="Oswald"/>
              <a:buChar char="●"/>
            </a:pPr>
            <a:r>
              <a:rPr lang="en" sz="1800" dirty="0">
                <a:solidFill>
                  <a:schemeClr val="dk1"/>
                </a:solidFill>
                <a:latin typeface="Arial" panose="020B0604020202020204" pitchFamily="34" charset="0"/>
                <a:ea typeface="Oswald"/>
                <a:cs typeface="Arial" panose="020B0604020202020204" pitchFamily="34" charset="0"/>
                <a:sym typeface="Oswald"/>
              </a:rPr>
              <a:t>An opportunity to practice self advocacy and self determination skills</a:t>
            </a:r>
            <a:endParaRPr sz="1800" dirty="0">
              <a:latin typeface="Arial" panose="020B0604020202020204" pitchFamily="34" charset="0"/>
              <a:ea typeface="Oswald"/>
              <a:cs typeface="Arial" panose="020B0604020202020204" pitchFamily="34" charset="0"/>
              <a:sym typeface="Oswald"/>
            </a:endParaRPr>
          </a:p>
          <a:p>
            <a:pPr marL="457200" indent="-330200">
              <a:spcBef>
                <a:spcPts val="0"/>
              </a:spcBef>
              <a:buClr>
                <a:schemeClr val="dk1"/>
              </a:buClr>
              <a:buSzPts val="1400"/>
              <a:buFont typeface="Oswald"/>
              <a:buChar char="●"/>
            </a:pPr>
            <a:r>
              <a:rPr lang="en" sz="1800" dirty="0">
                <a:solidFill>
                  <a:schemeClr val="dk1"/>
                </a:solidFill>
                <a:latin typeface="Arial" panose="020B0604020202020204" pitchFamily="34" charset="0"/>
                <a:ea typeface="Oswald"/>
                <a:cs typeface="Arial" panose="020B0604020202020204" pitchFamily="34" charset="0"/>
                <a:sym typeface="Oswald"/>
              </a:rPr>
              <a:t>An opportunity to make choices</a:t>
            </a:r>
            <a:endParaRPr sz="1800" dirty="0">
              <a:latin typeface="Arial" panose="020B0604020202020204" pitchFamily="34" charset="0"/>
              <a:ea typeface="Oswald"/>
              <a:cs typeface="Arial" panose="020B0604020202020204" pitchFamily="34" charset="0"/>
              <a:sym typeface="Oswald"/>
            </a:endParaRPr>
          </a:p>
          <a:p>
            <a:pPr marL="457200" indent="-317500">
              <a:spcBef>
                <a:spcPts val="0"/>
              </a:spcBef>
              <a:buClr>
                <a:schemeClr val="dk1"/>
              </a:buClr>
              <a:buSzPts val="1400"/>
              <a:buFont typeface="Oswald"/>
              <a:buChar char="●"/>
            </a:pPr>
            <a:r>
              <a:rPr lang="en" sz="1800" dirty="0">
                <a:solidFill>
                  <a:schemeClr val="dk1"/>
                </a:solidFill>
                <a:latin typeface="Arial" panose="020B0604020202020204" pitchFamily="34" charset="0"/>
                <a:ea typeface="Oswald"/>
                <a:cs typeface="Arial" panose="020B0604020202020204" pitchFamily="34" charset="0"/>
                <a:sym typeface="Oswald"/>
              </a:rPr>
              <a:t>An opportunity to be autonomous: To be the driver not the passenger!</a:t>
            </a:r>
            <a:endParaRPr sz="1800" dirty="0">
              <a:latin typeface="Arial" panose="020B0604020202020204" pitchFamily="34" charset="0"/>
              <a:ea typeface="Oswald"/>
              <a:cs typeface="Arial" panose="020B0604020202020204" pitchFamily="34" charset="0"/>
              <a:sym typeface="Oswald"/>
            </a:endParaRPr>
          </a:p>
          <a:p>
            <a:pPr marL="0" indent="0">
              <a:buClr>
                <a:schemeClr val="dk1"/>
              </a:buClr>
              <a:buSzPts val="450"/>
              <a:buNone/>
            </a:pPr>
            <a:r>
              <a:rPr lang="en" sz="2000" u="sng" dirty="0">
                <a:solidFill>
                  <a:schemeClr val="hlink"/>
                </a:solidFill>
                <a:latin typeface="Arial"/>
                <a:ea typeface="Arial"/>
                <a:cs typeface="Arial"/>
                <a:sym typeface="Arial"/>
                <a:hlinkClick r:id="rId3"/>
              </a:rPr>
              <a:t>​​</a:t>
            </a:r>
            <a:endParaRPr sz="2000" dirty="0"/>
          </a:p>
        </p:txBody>
      </p:sp>
      <p:sp>
        <p:nvSpPr>
          <p:cNvPr id="5" name="TextBox 4">
            <a:extLst>
              <a:ext uri="{FF2B5EF4-FFF2-40B4-BE49-F238E27FC236}">
                <a16:creationId xmlns:a16="http://schemas.microsoft.com/office/drawing/2014/main" id="{D90A9B08-3F9D-453B-8459-827571CA09A7}"/>
              </a:ext>
            </a:extLst>
          </p:cNvPr>
          <p:cNvSpPr txBox="1"/>
          <p:nvPr/>
        </p:nvSpPr>
        <p:spPr>
          <a:xfrm>
            <a:off x="2743200" y="6420874"/>
            <a:ext cx="4572000" cy="369332"/>
          </a:xfrm>
          <a:prstGeom prst="rect">
            <a:avLst/>
          </a:prstGeom>
          <a:noFill/>
        </p:spPr>
        <p:txBody>
          <a:bodyPr wrap="square">
            <a:spAutoFit/>
          </a:bodyPr>
          <a:lstStyle/>
          <a:p>
            <a:pPr algn="ctr"/>
            <a:r>
              <a:rPr lang="en-US" dirty="0"/>
              <a:t>www.thearcfamilyinstitute.org</a:t>
            </a:r>
          </a:p>
        </p:txBody>
      </p:sp>
      <p:pic>
        <p:nvPicPr>
          <p:cNvPr id="6" name="Picture 5" descr="Company name&#10;&#10;Description automatically generated with low confidence">
            <a:extLst>
              <a:ext uri="{FF2B5EF4-FFF2-40B4-BE49-F238E27FC236}">
                <a16:creationId xmlns:a16="http://schemas.microsoft.com/office/drawing/2014/main" id="{728D5D5E-6FA3-4994-BED7-95132FC70C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80215"/>
            <a:ext cx="1565342" cy="1062785"/>
          </a:xfrm>
          <a:prstGeom prst="rect">
            <a:avLst/>
          </a:prstGeom>
        </p:spPr>
      </p:pic>
      <p:pic>
        <p:nvPicPr>
          <p:cNvPr id="2" name="Picture 1" descr="For the Love of Learning by Miniar on DeviantAr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7288" y="5298686"/>
            <a:ext cx="1245965" cy="934474"/>
          </a:xfrm>
          <a:prstGeom prst="rect">
            <a:avLst/>
          </a:prstGeom>
        </p:spPr>
      </p:pic>
    </p:spTree>
    <p:extLst>
      <p:ext uri="{BB962C8B-B14F-4D97-AF65-F5344CB8AC3E}">
        <p14:creationId xmlns:p14="http://schemas.microsoft.com/office/powerpoint/2010/main" val="40311152"/>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2000"/>
            <a:ext cx="8229600" cy="990600"/>
          </a:xfrm>
        </p:spPr>
        <p:txBody>
          <a:bodyPr/>
          <a:lstStyle/>
          <a:p>
            <a:r>
              <a:rPr lang="en-US" b="1" dirty="0"/>
              <a:t>Knowing Your Options</a:t>
            </a:r>
            <a:endParaRPr lang="en-US" dirty="0"/>
          </a:p>
        </p:txBody>
      </p:sp>
      <p:pic>
        <p:nvPicPr>
          <p:cNvPr id="5" name="Picture 3" descr="C:\Users\lford\AppData\Local\Microsoft\Windows\Temporary Internet Files\Content.IE5\TCG2VR8N\colle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3505200" cy="27832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
          </p:nvPr>
        </p:nvSpPr>
        <p:spPr>
          <a:xfrm>
            <a:off x="2209800" y="3505200"/>
            <a:ext cx="6823364" cy="2514600"/>
          </a:xfrm>
        </p:spPr>
        <p:txBody>
          <a:bodyPr>
            <a:normAutofit fontScale="77500" lnSpcReduction="20000"/>
          </a:bodyPr>
          <a:lstStyle/>
          <a:p>
            <a:pPr marL="0" lvl="0" indent="0">
              <a:buClr>
                <a:srgbClr val="292934"/>
              </a:buClr>
              <a:buSzPct val="100000"/>
              <a:buNone/>
            </a:pPr>
            <a:r>
              <a:rPr lang="en-US" b="1" i="1" kern="0" dirty="0">
                <a:solidFill>
                  <a:srgbClr val="292934"/>
                </a:solidFill>
                <a:latin typeface="Oswald"/>
                <a:cs typeface="Arial"/>
                <a:sym typeface="Arial"/>
                <a:rtl val="0"/>
              </a:rPr>
              <a:t>Think College </a:t>
            </a:r>
            <a:r>
              <a:rPr lang="en-US" kern="0" dirty="0">
                <a:solidFill>
                  <a:srgbClr val="292934"/>
                </a:solidFill>
                <a:latin typeface="Oswald"/>
                <a:cs typeface="Arial"/>
                <a:sym typeface="Arial"/>
                <a:rtl val="0"/>
              </a:rPr>
              <a:t>is a national organization dedicated to developing, expanding, and improving inclusive higher education options for people with intellectual disability. With a commitment to equity and excellence, </a:t>
            </a:r>
            <a:r>
              <a:rPr lang="en-US" b="1" i="1" kern="0" dirty="0">
                <a:solidFill>
                  <a:srgbClr val="292934"/>
                </a:solidFill>
                <a:latin typeface="Oswald"/>
                <a:cs typeface="Arial"/>
                <a:sym typeface="Arial"/>
                <a:rtl val="0"/>
              </a:rPr>
              <a:t>Think College</a:t>
            </a:r>
            <a:r>
              <a:rPr lang="en-US" kern="0" dirty="0">
                <a:solidFill>
                  <a:srgbClr val="292934"/>
                </a:solidFill>
                <a:latin typeface="Oswald"/>
                <a:cs typeface="Arial"/>
                <a:sym typeface="Arial"/>
                <a:rtl val="0"/>
              </a:rPr>
              <a:t> supports evidence-based and student centered research and practice by </a:t>
            </a:r>
            <a:r>
              <a:rPr lang="en-US" b="1" kern="0" dirty="0">
                <a:solidFill>
                  <a:srgbClr val="292934"/>
                </a:solidFill>
                <a:latin typeface="Oswald"/>
                <a:cs typeface="Arial"/>
                <a:sym typeface="Arial"/>
                <a:rtl val="0"/>
              </a:rPr>
              <a:t>generating and sharing knowledge</a:t>
            </a:r>
            <a:r>
              <a:rPr lang="en-US" kern="0" dirty="0">
                <a:solidFill>
                  <a:srgbClr val="292934"/>
                </a:solidFill>
                <a:latin typeface="Oswald"/>
                <a:cs typeface="Arial"/>
                <a:sym typeface="Arial"/>
                <a:rtl val="0"/>
              </a:rPr>
              <a:t>, </a:t>
            </a:r>
            <a:r>
              <a:rPr lang="en-US" b="1" kern="0" dirty="0">
                <a:solidFill>
                  <a:srgbClr val="292934"/>
                </a:solidFill>
                <a:latin typeface="Oswald"/>
                <a:cs typeface="Arial"/>
                <a:sym typeface="Arial"/>
                <a:rtl val="0"/>
              </a:rPr>
              <a:t>guiding institutional change</a:t>
            </a:r>
            <a:r>
              <a:rPr lang="en-US" kern="0" dirty="0">
                <a:solidFill>
                  <a:srgbClr val="292934"/>
                </a:solidFill>
                <a:latin typeface="Oswald"/>
                <a:cs typeface="Arial"/>
                <a:sym typeface="Arial"/>
                <a:rtl val="0"/>
              </a:rPr>
              <a:t>, </a:t>
            </a:r>
            <a:r>
              <a:rPr lang="en-US" b="1" kern="0" dirty="0">
                <a:solidFill>
                  <a:srgbClr val="292934"/>
                </a:solidFill>
                <a:latin typeface="Oswald"/>
                <a:cs typeface="Arial"/>
                <a:sym typeface="Arial"/>
                <a:rtl val="0"/>
              </a:rPr>
              <a:t>informing public policy</a:t>
            </a:r>
            <a:r>
              <a:rPr lang="en-US" kern="0" dirty="0">
                <a:solidFill>
                  <a:srgbClr val="292934"/>
                </a:solidFill>
                <a:latin typeface="Oswald"/>
                <a:cs typeface="Arial"/>
                <a:sym typeface="Arial"/>
                <a:rtl val="0"/>
              </a:rPr>
              <a:t>, and </a:t>
            </a:r>
            <a:r>
              <a:rPr lang="en-US" b="1" kern="0" dirty="0">
                <a:solidFill>
                  <a:srgbClr val="292934"/>
                </a:solidFill>
                <a:latin typeface="Oswald"/>
                <a:cs typeface="Arial"/>
                <a:sym typeface="Arial"/>
                <a:rtl val="0"/>
              </a:rPr>
              <a:t>engaging with students, professionals and families</a:t>
            </a:r>
            <a:r>
              <a:rPr lang="en-US" kern="0" dirty="0">
                <a:solidFill>
                  <a:srgbClr val="292934"/>
                </a:solidFill>
                <a:latin typeface="Oswald"/>
                <a:cs typeface="Arial"/>
                <a:sym typeface="Arial"/>
                <a:rtl val="0"/>
              </a:rPr>
              <a:t>.</a:t>
            </a:r>
          </a:p>
          <a:p>
            <a:pPr marL="0" lvl="0" indent="0">
              <a:buClr>
                <a:srgbClr val="292934"/>
              </a:buClr>
              <a:buSzPct val="100000"/>
              <a:buNone/>
            </a:pPr>
            <a:endParaRPr lang="en-US" sz="1100" kern="0" dirty="0">
              <a:solidFill>
                <a:srgbClr val="292934"/>
              </a:solidFill>
              <a:latin typeface="Arial"/>
              <a:cs typeface="Arial"/>
              <a:sym typeface="Arial"/>
              <a:rtl val="0"/>
            </a:endParaRPr>
          </a:p>
        </p:txBody>
      </p:sp>
      <p:sp>
        <p:nvSpPr>
          <p:cNvPr id="4" name="TextBox 3"/>
          <p:cNvSpPr txBox="1"/>
          <p:nvPr/>
        </p:nvSpPr>
        <p:spPr>
          <a:xfrm>
            <a:off x="2971800" y="6400800"/>
            <a:ext cx="3200400" cy="369332"/>
          </a:xfrm>
          <a:prstGeom prst="rect">
            <a:avLst/>
          </a:prstGeom>
          <a:noFill/>
        </p:spPr>
        <p:txBody>
          <a:bodyPr wrap="square" rtlCol="0">
            <a:spAutoFit/>
          </a:bodyPr>
          <a:lstStyle/>
          <a:p>
            <a:r>
              <a:rPr lang="en-US" dirty="0"/>
              <a:t>www.thearcfamilyinstitute.org</a:t>
            </a:r>
          </a:p>
        </p:txBody>
      </p:sp>
      <p:pic>
        <p:nvPicPr>
          <p:cNvPr id="6" name="Shape 90"/>
          <p:cNvPicPr preferRelativeResize="0"/>
          <p:nvPr/>
        </p:nvPicPr>
        <p:blipFill>
          <a:blip r:embed="rId3">
            <a:alphaModFix/>
          </a:blip>
          <a:stretch>
            <a:fillRect/>
          </a:stretch>
        </p:blipFill>
        <p:spPr>
          <a:xfrm>
            <a:off x="4038600" y="1581000"/>
            <a:ext cx="4267200" cy="1390800"/>
          </a:xfrm>
          <a:prstGeom prst="rect">
            <a:avLst/>
          </a:prstGeom>
          <a:noFill/>
          <a:ln>
            <a:noFill/>
          </a:ln>
        </p:spPr>
      </p:pic>
      <p:pic>
        <p:nvPicPr>
          <p:cNvPr id="7" name="Picture 6" descr="Company name&#10;&#10;Description automatically generated with low confidence">
            <a:extLst>
              <a:ext uri="{FF2B5EF4-FFF2-40B4-BE49-F238E27FC236}">
                <a16:creationId xmlns:a16="http://schemas.microsoft.com/office/drawing/2014/main" id="{C05D9B72-3EA1-4D2C-8981-6A16A794E0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8105" y="0"/>
            <a:ext cx="1625895" cy="1103897"/>
          </a:xfrm>
          <a:prstGeom prst="rect">
            <a:avLst/>
          </a:prstGeom>
        </p:spPr>
      </p:pic>
    </p:spTree>
    <p:extLst>
      <p:ext uri="{BB962C8B-B14F-4D97-AF65-F5344CB8AC3E}">
        <p14:creationId xmlns:p14="http://schemas.microsoft.com/office/powerpoint/2010/main" val="2019412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914400" y="533401"/>
            <a:ext cx="7772400" cy="457200"/>
          </a:xfrm>
          <a:prstGeom prst="rect">
            <a:avLst/>
          </a:prstGeom>
          <a:noFill/>
          <a:ln>
            <a:noFill/>
          </a:ln>
        </p:spPr>
        <p:txBody>
          <a:bodyPr spcFirstLastPara="1" vert="horz" wrap="square" lIns="91425" tIns="91425" rIns="91425" bIns="91425" anchor="b" anchorCtr="0">
            <a:noAutofit/>
          </a:bodyPr>
          <a:lstStyle/>
          <a:p>
            <a:pPr>
              <a:spcBef>
                <a:spcPts val="0"/>
              </a:spcBef>
              <a:buClr>
                <a:schemeClr val="dk2"/>
              </a:buClr>
              <a:buSzPts val="2800"/>
            </a:pPr>
            <a:r>
              <a:rPr lang="en" b="1" dirty="0">
                <a:solidFill>
                  <a:schemeClr val="dk2"/>
                </a:solidFill>
                <a:latin typeface="Times New Roman" panose="02020603050405020304" pitchFamily="18" charset="0"/>
                <a:ea typeface="Oswald"/>
                <a:cs typeface="Times New Roman" panose="02020603050405020304" pitchFamily="18" charset="0"/>
                <a:sym typeface="Oswald"/>
              </a:rPr>
              <a:t>Support Services</a:t>
            </a:r>
            <a:endParaRPr b="1" dirty="0">
              <a:solidFill>
                <a:schemeClr val="dk2"/>
              </a:solidFill>
              <a:latin typeface="Times New Roman" panose="02020603050405020304" pitchFamily="18" charset="0"/>
              <a:ea typeface="Oswald"/>
              <a:cs typeface="Times New Roman" panose="02020603050405020304" pitchFamily="18" charset="0"/>
              <a:sym typeface="Oswald"/>
            </a:endParaRPr>
          </a:p>
        </p:txBody>
      </p:sp>
      <p:sp>
        <p:nvSpPr>
          <p:cNvPr id="314" name="Shape 314"/>
          <p:cNvSpPr txBox="1">
            <a:spLocks noGrp="1"/>
          </p:cNvSpPr>
          <p:nvPr>
            <p:ph type="body" idx="1"/>
          </p:nvPr>
        </p:nvSpPr>
        <p:spPr>
          <a:xfrm>
            <a:off x="914400" y="1943100"/>
            <a:ext cx="7772400" cy="3429000"/>
          </a:xfrm>
          <a:prstGeom prst="rect">
            <a:avLst/>
          </a:prstGeom>
          <a:noFill/>
          <a:ln>
            <a:noFill/>
          </a:ln>
        </p:spPr>
        <p:txBody>
          <a:bodyPr spcFirstLastPara="1" vert="horz" wrap="square" lIns="91425" tIns="91425" rIns="91425" bIns="91425" anchor="t" anchorCtr="0">
            <a:noAutofit/>
          </a:bodyPr>
          <a:lstStyle/>
          <a:p>
            <a:pPr marL="0" indent="0" algn="ctr">
              <a:spcBef>
                <a:spcPts val="0"/>
              </a:spcBef>
              <a:buClr>
                <a:schemeClr val="dk1"/>
              </a:buClr>
              <a:buSzPts val="1700"/>
              <a:buNone/>
            </a:pPr>
            <a:endParaRPr sz="2000" dirty="0">
              <a:solidFill>
                <a:schemeClr val="dk1"/>
              </a:solidFill>
              <a:latin typeface="Oswald"/>
              <a:ea typeface="Oswald"/>
              <a:cs typeface="Oswald"/>
              <a:sym typeface="Oswald"/>
            </a:endParaRPr>
          </a:p>
          <a:p>
            <a:pPr marL="0" indent="0">
              <a:spcBef>
                <a:spcPts val="0"/>
              </a:spcBef>
              <a:buClr>
                <a:schemeClr val="dk1"/>
              </a:buClr>
              <a:buSzPts val="1700"/>
              <a:buNone/>
            </a:pPr>
            <a:r>
              <a:rPr lang="en" sz="2000" dirty="0">
                <a:solidFill>
                  <a:schemeClr val="dk1"/>
                </a:solidFill>
                <a:latin typeface="Arial" panose="020B0604020202020204" pitchFamily="34" charset="0"/>
                <a:ea typeface="Oswald"/>
                <a:cs typeface="Arial" panose="020B0604020202020204" pitchFamily="34" charset="0"/>
                <a:sym typeface="Oswald"/>
              </a:rPr>
              <a:t>Most Colleges have an office that provides services to students with disabilities. Once your student narrows down his/her college choices, meet with the disability services coordinator at each college to determine services and accommodations that may be available. This may help determine which college will best meet the needs of the student.</a:t>
            </a:r>
            <a:endParaRPr sz="2000" dirty="0">
              <a:solidFill>
                <a:schemeClr val="dk1"/>
              </a:solidFill>
              <a:latin typeface="Arial" panose="020B0604020202020204" pitchFamily="34" charset="0"/>
              <a:ea typeface="Oswald"/>
              <a:cs typeface="Arial" panose="020B0604020202020204" pitchFamily="34" charset="0"/>
              <a:sym typeface="Oswald"/>
            </a:endParaRPr>
          </a:p>
        </p:txBody>
      </p:sp>
      <p:sp>
        <p:nvSpPr>
          <p:cNvPr id="5" name="TextBox 4">
            <a:extLst>
              <a:ext uri="{FF2B5EF4-FFF2-40B4-BE49-F238E27FC236}">
                <a16:creationId xmlns:a16="http://schemas.microsoft.com/office/drawing/2014/main" id="{F7219917-DD9E-4061-B7EF-6A0D0974B89B}"/>
              </a:ext>
            </a:extLst>
          </p:cNvPr>
          <p:cNvSpPr txBox="1"/>
          <p:nvPr/>
        </p:nvSpPr>
        <p:spPr>
          <a:xfrm>
            <a:off x="2438400" y="6488668"/>
            <a:ext cx="4572000" cy="369332"/>
          </a:xfrm>
          <a:prstGeom prst="rect">
            <a:avLst/>
          </a:prstGeom>
          <a:noFill/>
        </p:spPr>
        <p:txBody>
          <a:bodyPr wrap="square">
            <a:spAutoFit/>
          </a:bodyPr>
          <a:lstStyle/>
          <a:p>
            <a:pPr algn="ctr"/>
            <a:r>
              <a:rPr lang="en-US" dirty="0"/>
              <a:t>www.thearcfamilyinstitute.org</a:t>
            </a:r>
          </a:p>
        </p:txBody>
      </p:sp>
      <p:pic>
        <p:nvPicPr>
          <p:cNvPr id="4" name="Picture 3" descr="Bussinesspeople working together">
            <a:extLst>
              <a:ext uri="{FF2B5EF4-FFF2-40B4-BE49-F238E27FC236}">
                <a16:creationId xmlns:a16="http://schemas.microsoft.com/office/drawing/2014/main" id="{6E3D044C-A3DD-4B07-8E52-92C8DE24B8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4634083"/>
            <a:ext cx="2209800" cy="1472840"/>
          </a:xfrm>
          <a:prstGeom prst="rect">
            <a:avLst/>
          </a:prstGeom>
        </p:spPr>
      </p:pic>
      <p:pic>
        <p:nvPicPr>
          <p:cNvPr id="6" name="Picture 5" descr="Company name&#10;&#10;Description automatically generated with low confidence">
            <a:extLst>
              <a:ext uri="{FF2B5EF4-FFF2-40B4-BE49-F238E27FC236}">
                <a16:creationId xmlns:a16="http://schemas.microsoft.com/office/drawing/2014/main" id="{16ED0B7B-BBD3-4116-954E-46998FB8F3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8105" y="-18548"/>
            <a:ext cx="1625895" cy="1103897"/>
          </a:xfrm>
          <a:prstGeom prst="rect">
            <a:avLst/>
          </a:prstGeom>
        </p:spPr>
      </p:pic>
    </p:spTree>
    <p:extLst>
      <p:ext uri="{BB962C8B-B14F-4D97-AF65-F5344CB8AC3E}">
        <p14:creationId xmlns:p14="http://schemas.microsoft.com/office/powerpoint/2010/main" val="3988715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prstGeom prst="rect">
            <a:avLst/>
          </a:prstGeom>
          <a:noFill/>
          <a:ln>
            <a:noFill/>
          </a:ln>
        </p:spPr>
        <p:txBody>
          <a:bodyPr spcFirstLastPara="1" vert="horz" wrap="square" lIns="91425" tIns="91425" rIns="91425" bIns="91425" anchor="b" anchorCtr="0">
            <a:noAutofit/>
          </a:bodyPr>
          <a:lstStyle/>
          <a:p>
            <a:pPr>
              <a:spcBef>
                <a:spcPts val="0"/>
              </a:spcBef>
              <a:buClr>
                <a:schemeClr val="dk2"/>
              </a:buClr>
              <a:buSzPts val="2800"/>
            </a:pPr>
            <a:r>
              <a:rPr lang="en-US" sz="2000" b="1" dirty="0">
                <a:solidFill>
                  <a:schemeClr val="dk2"/>
                </a:solidFill>
                <a:latin typeface="Times New Roman" panose="02020603050405020304" pitchFamily="18" charset="0"/>
                <a:ea typeface="Oswald"/>
                <a:cs typeface="Times New Roman" panose="02020603050405020304" pitchFamily="18" charset="0"/>
                <a:sym typeface="Oswald"/>
              </a:rPr>
              <a:t>Questions </a:t>
            </a:r>
            <a:br>
              <a:rPr lang="en-US" sz="2000" b="1" dirty="0">
                <a:solidFill>
                  <a:schemeClr val="dk2"/>
                </a:solidFill>
                <a:latin typeface="Times New Roman" panose="02020603050405020304" pitchFamily="18" charset="0"/>
                <a:ea typeface="Oswald"/>
                <a:cs typeface="Times New Roman" panose="02020603050405020304" pitchFamily="18" charset="0"/>
                <a:sym typeface="Oswald"/>
              </a:rPr>
            </a:br>
            <a:r>
              <a:rPr lang="en-US" sz="2000" b="1" dirty="0">
                <a:solidFill>
                  <a:schemeClr val="dk2"/>
                </a:solidFill>
                <a:latin typeface="Times New Roman" panose="02020603050405020304" pitchFamily="18" charset="0"/>
                <a:ea typeface="Oswald"/>
                <a:cs typeface="Times New Roman" panose="02020603050405020304" pitchFamily="18" charset="0"/>
                <a:sym typeface="Oswald"/>
              </a:rPr>
              <a:t>to </a:t>
            </a:r>
            <a:r>
              <a:rPr lang="en-US" sz="2000" b="1" dirty="0" smtClean="0">
                <a:solidFill>
                  <a:schemeClr val="dk2"/>
                </a:solidFill>
                <a:latin typeface="Times New Roman" panose="02020603050405020304" pitchFamily="18" charset="0"/>
                <a:ea typeface="Oswald"/>
                <a:cs typeface="Times New Roman" panose="02020603050405020304" pitchFamily="18" charset="0"/>
                <a:sym typeface="Oswald"/>
              </a:rPr>
              <a:t>Ask </a:t>
            </a:r>
            <a:r>
              <a:rPr lang="en-US" sz="2000" b="1" dirty="0">
                <a:solidFill>
                  <a:schemeClr val="dk2"/>
                </a:solidFill>
                <a:latin typeface="Times New Roman" panose="02020603050405020304" pitchFamily="18" charset="0"/>
                <a:ea typeface="Oswald"/>
                <a:cs typeface="Times New Roman" panose="02020603050405020304" pitchFamily="18" charset="0"/>
                <a:sym typeface="Oswald"/>
              </a:rPr>
              <a:t>W</a:t>
            </a:r>
            <a:r>
              <a:rPr lang="en-US" sz="2000" b="1" dirty="0" smtClean="0">
                <a:solidFill>
                  <a:schemeClr val="dk2"/>
                </a:solidFill>
                <a:latin typeface="Times New Roman" panose="02020603050405020304" pitchFamily="18" charset="0"/>
                <a:ea typeface="Oswald"/>
                <a:cs typeface="Times New Roman" panose="02020603050405020304" pitchFamily="18" charset="0"/>
                <a:sym typeface="Oswald"/>
              </a:rPr>
              <a:t>hen </a:t>
            </a:r>
            <a:r>
              <a:rPr lang="en-US" sz="2000" b="1" dirty="0">
                <a:solidFill>
                  <a:schemeClr val="dk2"/>
                </a:solidFill>
                <a:latin typeface="Times New Roman" panose="02020603050405020304" pitchFamily="18" charset="0"/>
                <a:ea typeface="Oswald"/>
                <a:cs typeface="Times New Roman" panose="02020603050405020304" pitchFamily="18" charset="0"/>
                <a:sym typeface="Oswald"/>
              </a:rPr>
              <a:t>R</a:t>
            </a:r>
            <a:r>
              <a:rPr lang="en-US" sz="2000" b="1" dirty="0" smtClean="0">
                <a:solidFill>
                  <a:schemeClr val="dk2"/>
                </a:solidFill>
                <a:latin typeface="Times New Roman" panose="02020603050405020304" pitchFamily="18" charset="0"/>
                <a:ea typeface="Oswald"/>
                <a:cs typeface="Times New Roman" panose="02020603050405020304" pitchFamily="18" charset="0"/>
                <a:sym typeface="Oswald"/>
              </a:rPr>
              <a:t>egistering </a:t>
            </a:r>
            <a:r>
              <a:rPr lang="en-US" sz="2000" b="1" dirty="0">
                <a:solidFill>
                  <a:schemeClr val="dk2"/>
                </a:solidFill>
                <a:latin typeface="Times New Roman" panose="02020603050405020304" pitchFamily="18" charset="0"/>
                <a:ea typeface="Oswald"/>
                <a:cs typeface="Times New Roman" panose="02020603050405020304" pitchFamily="18" charset="0"/>
                <a:sym typeface="Oswald"/>
              </a:rPr>
              <a:t/>
            </a:r>
            <a:br>
              <a:rPr lang="en-US" sz="2000" b="1" dirty="0">
                <a:solidFill>
                  <a:schemeClr val="dk2"/>
                </a:solidFill>
                <a:latin typeface="Times New Roman" panose="02020603050405020304" pitchFamily="18" charset="0"/>
                <a:ea typeface="Oswald"/>
                <a:cs typeface="Times New Roman" panose="02020603050405020304" pitchFamily="18" charset="0"/>
                <a:sym typeface="Oswald"/>
              </a:rPr>
            </a:br>
            <a:r>
              <a:rPr lang="en-US" sz="2000" b="1" dirty="0" smtClean="0">
                <a:solidFill>
                  <a:schemeClr val="dk2"/>
                </a:solidFill>
                <a:latin typeface="Times New Roman" panose="02020603050405020304" pitchFamily="18" charset="0"/>
                <a:ea typeface="Oswald"/>
                <a:cs typeface="Times New Roman" panose="02020603050405020304" pitchFamily="18" charset="0"/>
                <a:sym typeface="Oswald"/>
              </a:rPr>
              <a:t>With </a:t>
            </a:r>
            <a:r>
              <a:rPr lang="en-US" sz="2000" b="1" dirty="0">
                <a:solidFill>
                  <a:schemeClr val="dk2"/>
                </a:solidFill>
                <a:latin typeface="Times New Roman" panose="02020603050405020304" pitchFamily="18" charset="0"/>
                <a:ea typeface="Oswald"/>
                <a:cs typeface="Times New Roman" panose="02020603050405020304" pitchFamily="18" charset="0"/>
                <a:sym typeface="Oswald"/>
              </a:rPr>
              <a:t>the Office of Disability Services</a:t>
            </a:r>
            <a:endParaRPr sz="2000" b="1" dirty="0">
              <a:solidFill>
                <a:schemeClr val="dk2"/>
              </a:solidFill>
              <a:latin typeface="Times New Roman" panose="02020603050405020304" pitchFamily="18" charset="0"/>
              <a:ea typeface="Oswald"/>
              <a:cs typeface="Times New Roman" panose="02020603050405020304" pitchFamily="18" charset="0"/>
              <a:sym typeface="Oswald"/>
            </a:endParaRPr>
          </a:p>
        </p:txBody>
      </p:sp>
      <p:sp>
        <p:nvSpPr>
          <p:cNvPr id="321" name="Shape 321"/>
          <p:cNvSpPr txBox="1">
            <a:spLocks noGrp="1"/>
          </p:cNvSpPr>
          <p:nvPr>
            <p:ph sz="quarter" idx="1"/>
          </p:nvPr>
        </p:nvSpPr>
        <p:spPr>
          <a:prstGeom prst="rect">
            <a:avLst/>
          </a:prstGeom>
          <a:noFill/>
          <a:ln>
            <a:noFill/>
          </a:ln>
        </p:spPr>
        <p:txBody>
          <a:bodyPr spcFirstLastPara="1" vert="horz" wrap="square" lIns="91425" tIns="91425" rIns="91425" bIns="91425" anchor="t" anchorCtr="0">
            <a:noAutofit/>
          </a:bodyPr>
          <a:lstStyle/>
          <a:p>
            <a:pPr marL="342900" indent="-342900">
              <a:spcBef>
                <a:spcPts val="0"/>
              </a:spcBef>
              <a:buClr>
                <a:schemeClr val="dk1"/>
              </a:buClr>
              <a:buSzPts val="1360"/>
              <a:buFont typeface="Arial"/>
              <a:buChar char="•"/>
            </a:pPr>
            <a:r>
              <a:rPr lang="en" sz="1800" dirty="0">
                <a:solidFill>
                  <a:schemeClr val="dk1"/>
                </a:solidFill>
                <a:latin typeface="Arial" panose="020B0604020202020204" pitchFamily="34" charset="0"/>
                <a:ea typeface="Oswald"/>
                <a:cs typeface="Arial" panose="020B0604020202020204" pitchFamily="34" charset="0"/>
                <a:sym typeface="Oswald"/>
              </a:rPr>
              <a:t>What documentation must I bring to identify myself as a students with a disability entitled to reasonable accommodations? How current must they be?</a:t>
            </a:r>
            <a:endParaRPr sz="1800" dirty="0">
              <a:latin typeface="Arial" panose="020B0604020202020204" pitchFamily="34" charset="0"/>
              <a:cs typeface="Arial" panose="020B0604020202020204" pitchFamily="34" charset="0"/>
            </a:endParaRPr>
          </a:p>
          <a:p>
            <a:pPr marL="342900" indent="-342900">
              <a:spcBef>
                <a:spcPts val="0"/>
              </a:spcBef>
              <a:buClr>
                <a:schemeClr val="dk1"/>
              </a:buClr>
              <a:buSzPts val="1360"/>
              <a:buFont typeface="Arial"/>
              <a:buChar char="•"/>
            </a:pPr>
            <a:r>
              <a:rPr lang="en" sz="1800" dirty="0">
                <a:solidFill>
                  <a:schemeClr val="dk1"/>
                </a:solidFill>
                <a:latin typeface="Arial" panose="020B0604020202020204" pitchFamily="34" charset="0"/>
                <a:ea typeface="Oswald"/>
                <a:cs typeface="Arial" panose="020B0604020202020204" pitchFamily="34" charset="0"/>
                <a:sym typeface="Oswald"/>
              </a:rPr>
              <a:t>How is confidential information handled?</a:t>
            </a:r>
            <a:endParaRPr sz="1800" dirty="0">
              <a:latin typeface="Arial" panose="020B0604020202020204" pitchFamily="34" charset="0"/>
              <a:cs typeface="Arial" panose="020B0604020202020204" pitchFamily="34" charset="0"/>
            </a:endParaRPr>
          </a:p>
          <a:p>
            <a:pPr marL="342900" indent="-342900">
              <a:spcBef>
                <a:spcPts val="0"/>
              </a:spcBef>
              <a:buClr>
                <a:schemeClr val="dk1"/>
              </a:buClr>
              <a:buSzPts val="1360"/>
              <a:buFont typeface="Arial"/>
              <a:buChar char="•"/>
            </a:pPr>
            <a:r>
              <a:rPr lang="en" sz="1800" dirty="0">
                <a:solidFill>
                  <a:schemeClr val="dk1"/>
                </a:solidFill>
                <a:latin typeface="Arial" panose="020B0604020202020204" pitchFamily="34" charset="0"/>
                <a:ea typeface="Oswald"/>
                <a:cs typeface="Arial" panose="020B0604020202020204" pitchFamily="34" charset="0"/>
                <a:sym typeface="Oswald"/>
              </a:rPr>
              <a:t>Who decides if I qualify for accommodations and are the accommodations I need available?</a:t>
            </a:r>
            <a:endParaRPr sz="1800" dirty="0">
              <a:latin typeface="Arial" panose="020B0604020202020204" pitchFamily="34" charset="0"/>
              <a:cs typeface="Arial" panose="020B0604020202020204" pitchFamily="34" charset="0"/>
            </a:endParaRPr>
          </a:p>
          <a:p>
            <a:pPr marL="342900" indent="-342900">
              <a:spcBef>
                <a:spcPts val="0"/>
              </a:spcBef>
              <a:buClr>
                <a:schemeClr val="dk1"/>
              </a:buClr>
              <a:buSzPts val="1360"/>
              <a:buFont typeface="Arial"/>
              <a:buChar char="•"/>
            </a:pPr>
            <a:r>
              <a:rPr lang="en" sz="1800" dirty="0">
                <a:solidFill>
                  <a:schemeClr val="dk1"/>
                </a:solidFill>
                <a:latin typeface="Arial" panose="020B0604020202020204" pitchFamily="34" charset="0"/>
                <a:ea typeface="Oswald"/>
                <a:cs typeface="Arial" panose="020B0604020202020204" pitchFamily="34" charset="0"/>
                <a:sym typeface="Oswald"/>
              </a:rPr>
              <a:t>How do I access textbooks in a format that accommodates my </a:t>
            </a:r>
            <a:r>
              <a:rPr lang="en" sz="1800" dirty="0">
                <a:latin typeface="Arial" panose="020B0604020202020204" pitchFamily="34" charset="0"/>
                <a:ea typeface="Oswald"/>
                <a:cs typeface="Arial" panose="020B0604020202020204" pitchFamily="34" charset="0"/>
                <a:sym typeface="Oswald"/>
              </a:rPr>
              <a:t>needs</a:t>
            </a:r>
            <a:r>
              <a:rPr lang="en" sz="1800" dirty="0">
                <a:solidFill>
                  <a:schemeClr val="dk1"/>
                </a:solidFill>
                <a:latin typeface="Arial" panose="020B0604020202020204" pitchFamily="34" charset="0"/>
                <a:ea typeface="Oswald"/>
                <a:cs typeface="Arial" panose="020B0604020202020204" pitchFamily="34" charset="0"/>
                <a:sym typeface="Oswald"/>
              </a:rPr>
              <a:t>?</a:t>
            </a:r>
            <a:endParaRPr sz="1800" dirty="0">
              <a:latin typeface="Arial" panose="020B0604020202020204" pitchFamily="34" charset="0"/>
              <a:cs typeface="Arial" panose="020B0604020202020204" pitchFamily="34" charset="0"/>
            </a:endParaRPr>
          </a:p>
          <a:p>
            <a:pPr marL="342900" indent="-342900">
              <a:spcBef>
                <a:spcPts val="0"/>
              </a:spcBef>
              <a:buClr>
                <a:schemeClr val="dk1"/>
              </a:buClr>
              <a:buSzPts val="1360"/>
              <a:buFont typeface="Arial"/>
              <a:buChar char="•"/>
            </a:pPr>
            <a:r>
              <a:rPr lang="en" sz="1800" dirty="0">
                <a:solidFill>
                  <a:schemeClr val="dk1"/>
                </a:solidFill>
                <a:latin typeface="Arial" panose="020B0604020202020204" pitchFamily="34" charset="0"/>
                <a:ea typeface="Oswald"/>
                <a:cs typeface="Arial" panose="020B0604020202020204" pitchFamily="34" charset="0"/>
                <a:sym typeface="Oswald"/>
              </a:rPr>
              <a:t>Is tutoring provided? Is there a cost?</a:t>
            </a:r>
            <a:endParaRPr sz="1800" dirty="0">
              <a:latin typeface="Arial" panose="020B0604020202020204" pitchFamily="34" charset="0"/>
              <a:cs typeface="Arial" panose="020B0604020202020204" pitchFamily="34" charset="0"/>
            </a:endParaRPr>
          </a:p>
          <a:p>
            <a:pPr marL="342900" indent="-342900">
              <a:spcBef>
                <a:spcPts val="0"/>
              </a:spcBef>
              <a:buClr>
                <a:schemeClr val="dk1"/>
              </a:buClr>
              <a:buSzPts val="1360"/>
              <a:buFont typeface="Arial"/>
              <a:buChar char="•"/>
            </a:pPr>
            <a:r>
              <a:rPr lang="en" sz="1800" dirty="0">
                <a:solidFill>
                  <a:schemeClr val="dk1"/>
                </a:solidFill>
                <a:latin typeface="Arial" panose="020B0604020202020204" pitchFamily="34" charset="0"/>
                <a:ea typeface="Oswald"/>
                <a:cs typeface="Arial" panose="020B0604020202020204" pitchFamily="34" charset="0"/>
                <a:sym typeface="Oswald"/>
              </a:rPr>
              <a:t>Are waivers or substitutions granted to students who, because of their </a:t>
            </a:r>
            <a:r>
              <a:rPr lang="en" sz="1800" dirty="0">
                <a:latin typeface="Arial" panose="020B0604020202020204" pitchFamily="34" charset="0"/>
                <a:ea typeface="Oswald"/>
                <a:cs typeface="Arial" panose="020B0604020202020204" pitchFamily="34" charset="0"/>
                <a:sym typeface="Oswald"/>
              </a:rPr>
              <a:t>needs</a:t>
            </a:r>
            <a:r>
              <a:rPr lang="en" sz="1800" dirty="0">
                <a:solidFill>
                  <a:schemeClr val="dk1"/>
                </a:solidFill>
                <a:latin typeface="Arial" panose="020B0604020202020204" pitchFamily="34" charset="0"/>
                <a:ea typeface="Oswald"/>
                <a:cs typeface="Arial" panose="020B0604020202020204" pitchFamily="34" charset="0"/>
                <a:sym typeface="Oswald"/>
              </a:rPr>
              <a:t>, cannot pass certain courses?</a:t>
            </a:r>
            <a:endParaRPr sz="1800" dirty="0">
              <a:latin typeface="Arial" panose="020B0604020202020204" pitchFamily="34" charset="0"/>
              <a:cs typeface="Arial" panose="020B0604020202020204" pitchFamily="34" charset="0"/>
            </a:endParaRPr>
          </a:p>
          <a:p>
            <a:pPr marL="342900" indent="-342900">
              <a:spcBef>
                <a:spcPts val="0"/>
              </a:spcBef>
              <a:buClr>
                <a:schemeClr val="dk1"/>
              </a:buClr>
              <a:buSzPts val="1360"/>
              <a:buFont typeface="Arial"/>
              <a:buChar char="•"/>
            </a:pPr>
            <a:r>
              <a:rPr lang="en" sz="1800" dirty="0">
                <a:solidFill>
                  <a:schemeClr val="dk1"/>
                </a:solidFill>
                <a:latin typeface="Arial" panose="020B0604020202020204" pitchFamily="34" charset="0"/>
                <a:ea typeface="Oswald"/>
                <a:cs typeface="Arial" panose="020B0604020202020204" pitchFamily="34" charset="0"/>
                <a:sym typeface="Oswald"/>
              </a:rPr>
              <a:t>Are courses in basic skills or study skills offered? Can they be counted as hours toward full-time status?</a:t>
            </a:r>
            <a:endParaRPr sz="1800" dirty="0">
              <a:latin typeface="Arial" panose="020B0604020202020204" pitchFamily="34" charset="0"/>
              <a:cs typeface="Arial" panose="020B0604020202020204" pitchFamily="34" charset="0"/>
            </a:endParaRPr>
          </a:p>
          <a:p>
            <a:pPr marL="342900" indent="-342900">
              <a:spcBef>
                <a:spcPts val="0"/>
              </a:spcBef>
              <a:buClr>
                <a:schemeClr val="dk1"/>
              </a:buClr>
              <a:buSzPts val="1360"/>
              <a:buFont typeface="Arial"/>
              <a:buChar char="•"/>
            </a:pPr>
            <a:r>
              <a:rPr lang="en" sz="1800" dirty="0">
                <a:solidFill>
                  <a:schemeClr val="dk1"/>
                </a:solidFill>
                <a:latin typeface="Arial" panose="020B0604020202020204" pitchFamily="34" charset="0"/>
                <a:ea typeface="Oswald"/>
                <a:cs typeface="Arial" panose="020B0604020202020204" pitchFamily="34" charset="0"/>
                <a:sym typeface="Oswald"/>
              </a:rPr>
              <a:t>Is there a support group on campus for students with intellectual and developmental disabilities?</a:t>
            </a:r>
            <a:endParaRPr sz="1800" dirty="0">
              <a:latin typeface="Arial" panose="020B0604020202020204" pitchFamily="34" charset="0"/>
              <a:cs typeface="Arial" panose="020B0604020202020204" pitchFamily="34" charset="0"/>
            </a:endParaRPr>
          </a:p>
          <a:p>
            <a:pPr marL="342900" indent="-342900">
              <a:spcBef>
                <a:spcPts val="0"/>
              </a:spcBef>
              <a:buClr>
                <a:schemeClr val="dk1"/>
              </a:buClr>
              <a:buSzPts val="1360"/>
              <a:buFont typeface="Arial"/>
              <a:buChar char="•"/>
            </a:pPr>
            <a:r>
              <a:rPr lang="en" sz="1800" dirty="0">
                <a:solidFill>
                  <a:schemeClr val="dk1"/>
                </a:solidFill>
                <a:latin typeface="Arial" panose="020B0604020202020204" pitchFamily="34" charset="0"/>
                <a:ea typeface="Oswald"/>
                <a:cs typeface="Arial" panose="020B0604020202020204" pitchFamily="34" charset="0"/>
                <a:sym typeface="Oswald"/>
              </a:rPr>
              <a:t>Is there an adaptive technology lab on campus?</a:t>
            </a:r>
            <a:endParaRPr sz="1800" dirty="0">
              <a:latin typeface="Arial" panose="020B0604020202020204" pitchFamily="34" charset="0"/>
              <a:cs typeface="Arial" panose="020B0604020202020204" pitchFamily="34" charset="0"/>
            </a:endParaRPr>
          </a:p>
          <a:p>
            <a:pPr marL="342900" indent="-342900">
              <a:spcBef>
                <a:spcPts val="0"/>
              </a:spcBef>
              <a:buClr>
                <a:schemeClr val="dk1"/>
              </a:buClr>
              <a:buSzPts val="1360"/>
              <a:buFont typeface="Arial"/>
              <a:buChar char="•"/>
            </a:pPr>
            <a:r>
              <a:rPr lang="en" sz="1800" dirty="0">
                <a:solidFill>
                  <a:schemeClr val="dk1"/>
                </a:solidFill>
                <a:latin typeface="Arial" panose="020B0604020202020204" pitchFamily="34" charset="0"/>
                <a:ea typeface="Oswald"/>
                <a:cs typeface="Arial" panose="020B0604020202020204" pitchFamily="34" charset="0"/>
                <a:sym typeface="Oswald"/>
              </a:rPr>
              <a:t>Will I have </a:t>
            </a:r>
            <a:r>
              <a:rPr lang="en" sz="1800" dirty="0">
                <a:latin typeface="Arial" panose="020B0604020202020204" pitchFamily="34" charset="0"/>
                <a:ea typeface="Oswald"/>
                <a:cs typeface="Arial" panose="020B0604020202020204" pitchFamily="34" charset="0"/>
                <a:sym typeface="Oswald"/>
              </a:rPr>
              <a:t>an advisor</a:t>
            </a:r>
            <a:r>
              <a:rPr lang="en" sz="1800" dirty="0">
                <a:solidFill>
                  <a:schemeClr val="dk1"/>
                </a:solidFill>
                <a:latin typeface="Arial" panose="020B0604020202020204" pitchFamily="34" charset="0"/>
                <a:ea typeface="Oswald"/>
                <a:cs typeface="Arial" panose="020B0604020202020204" pitchFamily="34" charset="0"/>
                <a:sym typeface="Oswald"/>
              </a:rPr>
              <a:t>? </a:t>
            </a:r>
            <a:endParaRPr sz="1800" dirty="0">
              <a:solidFill>
                <a:schemeClr val="dk1"/>
              </a:solidFill>
              <a:latin typeface="Arial" panose="020B0604020202020204" pitchFamily="34" charset="0"/>
              <a:ea typeface="Oswald"/>
              <a:cs typeface="Arial" panose="020B0604020202020204" pitchFamily="34" charset="0"/>
              <a:sym typeface="Oswald"/>
            </a:endParaRPr>
          </a:p>
          <a:p>
            <a:pPr marL="342900" indent="-234950">
              <a:spcBef>
                <a:spcPts val="0"/>
              </a:spcBef>
              <a:buClr>
                <a:schemeClr val="dk1"/>
              </a:buClr>
              <a:buSzPts val="1700"/>
              <a:buNone/>
            </a:pPr>
            <a:endParaRPr sz="2000" dirty="0">
              <a:solidFill>
                <a:schemeClr val="dk1"/>
              </a:solidFill>
              <a:latin typeface="Oswald"/>
              <a:ea typeface="Oswald"/>
              <a:cs typeface="Oswald"/>
              <a:sym typeface="Oswald"/>
            </a:endParaRPr>
          </a:p>
        </p:txBody>
      </p:sp>
      <p:sp>
        <p:nvSpPr>
          <p:cNvPr id="5" name="TextBox 4">
            <a:extLst>
              <a:ext uri="{FF2B5EF4-FFF2-40B4-BE49-F238E27FC236}">
                <a16:creationId xmlns:a16="http://schemas.microsoft.com/office/drawing/2014/main" id="{158E0369-8C89-46C3-BE26-536B42B7CB29}"/>
              </a:ext>
            </a:extLst>
          </p:cNvPr>
          <p:cNvSpPr txBox="1"/>
          <p:nvPr/>
        </p:nvSpPr>
        <p:spPr>
          <a:xfrm>
            <a:off x="2286000" y="6444734"/>
            <a:ext cx="4572000" cy="369332"/>
          </a:xfrm>
          <a:prstGeom prst="rect">
            <a:avLst/>
          </a:prstGeom>
          <a:noFill/>
        </p:spPr>
        <p:txBody>
          <a:bodyPr wrap="square">
            <a:spAutoFit/>
          </a:bodyPr>
          <a:lstStyle/>
          <a:p>
            <a:pPr algn="ctr"/>
            <a:r>
              <a:rPr lang="en-US" dirty="0"/>
              <a:t>www.thearcfamilyinstitute.org</a:t>
            </a:r>
          </a:p>
        </p:txBody>
      </p:sp>
      <p:pic>
        <p:nvPicPr>
          <p:cNvPr id="9" name="Picture 8" descr="A picture containing text, wall, indoor, stationary&#10;&#10;Description automatically generated">
            <a:extLst>
              <a:ext uri="{FF2B5EF4-FFF2-40B4-BE49-F238E27FC236}">
                <a16:creationId xmlns:a16="http://schemas.microsoft.com/office/drawing/2014/main" id="{8A8C7329-D040-4A0C-B73C-85829ADAE87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7328916" y="5145633"/>
            <a:ext cx="1357884" cy="1086483"/>
          </a:xfrm>
          <a:prstGeom prst="rect">
            <a:avLst/>
          </a:prstGeom>
        </p:spPr>
      </p:pic>
      <p:pic>
        <p:nvPicPr>
          <p:cNvPr id="6" name="Picture 5" descr="Company name&#10;&#10;Description automatically generated with low confidence">
            <a:extLst>
              <a:ext uri="{FF2B5EF4-FFF2-40B4-BE49-F238E27FC236}">
                <a16:creationId xmlns:a16="http://schemas.microsoft.com/office/drawing/2014/main" id="{8CF31BA9-D91D-4707-BDC3-8A03D89A1E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8105" y="17704"/>
            <a:ext cx="1625895" cy="1103897"/>
          </a:xfrm>
          <a:prstGeom prst="rect">
            <a:avLst/>
          </a:prstGeom>
        </p:spPr>
      </p:pic>
    </p:spTree>
    <p:extLst>
      <p:ext uri="{BB962C8B-B14F-4D97-AF65-F5344CB8AC3E}">
        <p14:creationId xmlns:p14="http://schemas.microsoft.com/office/powerpoint/2010/main" val="4108479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prstGeom prst="rect">
            <a:avLst/>
          </a:prstGeom>
          <a:noFill/>
          <a:ln>
            <a:noFill/>
          </a:ln>
        </p:spPr>
        <p:txBody>
          <a:bodyPr spcFirstLastPara="1" vert="horz" wrap="square" lIns="91425" tIns="91425" rIns="91425" bIns="91425" anchor="b" anchorCtr="0">
            <a:noAutofit/>
          </a:bodyPr>
          <a:lstStyle/>
          <a:p>
            <a:pPr>
              <a:spcBef>
                <a:spcPts val="0"/>
              </a:spcBef>
              <a:buClr>
                <a:schemeClr val="dk2"/>
              </a:buClr>
              <a:buSzPts val="2800"/>
            </a:pPr>
            <a:r>
              <a:rPr lang="en" sz="2400" b="1" dirty="0">
                <a:latin typeface="Times New Roman" panose="02020603050405020304" pitchFamily="18" charset="0"/>
                <a:ea typeface="Oswald"/>
                <a:cs typeface="Times New Roman" panose="02020603050405020304" pitchFamily="18" charset="0"/>
                <a:sym typeface="Oswald"/>
              </a:rPr>
              <a:t>Examples of </a:t>
            </a:r>
            <a:r>
              <a:rPr lang="en" sz="2400" b="1" dirty="0" smtClean="0">
                <a:latin typeface="Times New Roman" panose="02020603050405020304" pitchFamily="18" charset="0"/>
                <a:ea typeface="Oswald"/>
                <a:cs typeface="Times New Roman" panose="02020603050405020304" pitchFamily="18" charset="0"/>
                <a:sym typeface="Oswald"/>
              </a:rPr>
              <a:t>Some </a:t>
            </a:r>
            <a:r>
              <a:rPr lang="en" sz="2400" b="1" dirty="0">
                <a:solidFill>
                  <a:schemeClr val="dk2"/>
                </a:solidFill>
                <a:latin typeface="Times New Roman" panose="02020603050405020304" pitchFamily="18" charset="0"/>
                <a:ea typeface="Oswald"/>
                <a:cs typeface="Times New Roman" panose="02020603050405020304" pitchFamily="18" charset="0"/>
                <a:sym typeface="Oswald"/>
              </a:rPr>
              <a:t>Q</a:t>
            </a:r>
            <a:r>
              <a:rPr lang="en" sz="2400" b="1" dirty="0" smtClean="0">
                <a:solidFill>
                  <a:schemeClr val="dk2"/>
                </a:solidFill>
                <a:latin typeface="Times New Roman" panose="02020603050405020304" pitchFamily="18" charset="0"/>
                <a:ea typeface="Oswald"/>
                <a:cs typeface="Times New Roman" panose="02020603050405020304" pitchFamily="18" charset="0"/>
                <a:sym typeface="Oswald"/>
              </a:rPr>
              <a:t>uestions </a:t>
            </a:r>
            <a:r>
              <a:rPr lang="en" sz="2400" b="1" dirty="0">
                <a:solidFill>
                  <a:schemeClr val="dk2"/>
                </a:solidFill>
                <a:latin typeface="Times New Roman" panose="02020603050405020304" pitchFamily="18" charset="0"/>
                <a:ea typeface="Oswald"/>
                <a:cs typeface="Times New Roman" panose="02020603050405020304" pitchFamily="18" charset="0"/>
                <a:sym typeface="Oswald"/>
              </a:rPr>
              <a:t/>
            </a:r>
            <a:br>
              <a:rPr lang="en" sz="2400" b="1" dirty="0">
                <a:solidFill>
                  <a:schemeClr val="dk2"/>
                </a:solidFill>
                <a:latin typeface="Times New Roman" panose="02020603050405020304" pitchFamily="18" charset="0"/>
                <a:ea typeface="Oswald"/>
                <a:cs typeface="Times New Roman" panose="02020603050405020304" pitchFamily="18" charset="0"/>
                <a:sym typeface="Oswald"/>
              </a:rPr>
            </a:br>
            <a:r>
              <a:rPr lang="en" sz="2400" b="1" dirty="0">
                <a:solidFill>
                  <a:schemeClr val="dk2"/>
                </a:solidFill>
                <a:latin typeface="Times New Roman" panose="02020603050405020304" pitchFamily="18" charset="0"/>
                <a:ea typeface="Oswald"/>
                <a:cs typeface="Times New Roman" panose="02020603050405020304" pitchFamily="18" charset="0"/>
                <a:sym typeface="Oswald"/>
              </a:rPr>
              <a:t>the </a:t>
            </a:r>
            <a:r>
              <a:rPr lang="en" sz="2400" b="1" dirty="0" smtClean="0">
                <a:solidFill>
                  <a:schemeClr val="dk2"/>
                </a:solidFill>
                <a:latin typeface="Times New Roman" panose="02020603050405020304" pitchFamily="18" charset="0"/>
                <a:ea typeface="Oswald"/>
                <a:cs typeface="Times New Roman" panose="02020603050405020304" pitchFamily="18" charset="0"/>
                <a:sym typeface="Oswald"/>
              </a:rPr>
              <a:t>Student </a:t>
            </a:r>
            <a:r>
              <a:rPr lang="en" sz="2400" b="1" dirty="0">
                <a:solidFill>
                  <a:schemeClr val="dk2"/>
                </a:solidFill>
                <a:latin typeface="Times New Roman" panose="02020603050405020304" pitchFamily="18" charset="0"/>
                <a:ea typeface="Oswald"/>
                <a:cs typeface="Times New Roman" panose="02020603050405020304" pitchFamily="18" charset="0"/>
                <a:sym typeface="Oswald"/>
              </a:rPr>
              <a:t>M</a:t>
            </a:r>
            <a:r>
              <a:rPr lang="en" sz="2400" b="1" dirty="0" smtClean="0">
                <a:solidFill>
                  <a:schemeClr val="dk2"/>
                </a:solidFill>
                <a:latin typeface="Times New Roman" panose="02020603050405020304" pitchFamily="18" charset="0"/>
                <a:ea typeface="Oswald"/>
                <a:cs typeface="Times New Roman" panose="02020603050405020304" pitchFamily="18" charset="0"/>
                <a:sym typeface="Oswald"/>
              </a:rPr>
              <a:t>ay </a:t>
            </a:r>
            <a:r>
              <a:rPr lang="en" sz="2400" b="1" dirty="0">
                <a:solidFill>
                  <a:schemeClr val="dk2"/>
                </a:solidFill>
                <a:latin typeface="Times New Roman" panose="02020603050405020304" pitchFamily="18" charset="0"/>
                <a:ea typeface="Oswald"/>
                <a:cs typeface="Times New Roman" panose="02020603050405020304" pitchFamily="18" charset="0"/>
                <a:sym typeface="Oswald"/>
              </a:rPr>
              <a:t>be </a:t>
            </a:r>
            <a:r>
              <a:rPr lang="en" sz="2400" b="1" dirty="0" smtClean="0">
                <a:solidFill>
                  <a:schemeClr val="dk2"/>
                </a:solidFill>
                <a:latin typeface="Times New Roman" panose="02020603050405020304" pitchFamily="18" charset="0"/>
                <a:ea typeface="Oswald"/>
                <a:cs typeface="Times New Roman" panose="02020603050405020304" pitchFamily="18" charset="0"/>
                <a:sym typeface="Oswald"/>
              </a:rPr>
              <a:t>Asked</a:t>
            </a:r>
            <a:endParaRPr sz="2400" b="1" dirty="0">
              <a:solidFill>
                <a:schemeClr val="dk2"/>
              </a:solidFill>
              <a:latin typeface="Times New Roman" panose="02020603050405020304" pitchFamily="18" charset="0"/>
              <a:ea typeface="Oswald"/>
              <a:cs typeface="Times New Roman" panose="02020603050405020304" pitchFamily="18" charset="0"/>
              <a:sym typeface="Oswald"/>
            </a:endParaRPr>
          </a:p>
        </p:txBody>
      </p:sp>
      <p:sp>
        <p:nvSpPr>
          <p:cNvPr id="328" name="Shape 328"/>
          <p:cNvSpPr txBox="1">
            <a:spLocks noGrp="1"/>
          </p:cNvSpPr>
          <p:nvPr>
            <p:ph sz="quarter" idx="1"/>
          </p:nvPr>
        </p:nvSpPr>
        <p:spPr>
          <a:prstGeom prst="rect">
            <a:avLst/>
          </a:prstGeom>
          <a:noFill/>
          <a:ln>
            <a:noFill/>
          </a:ln>
        </p:spPr>
        <p:txBody>
          <a:bodyPr spcFirstLastPara="1" vert="horz" wrap="square" lIns="91425" tIns="91425" rIns="91425" bIns="91425" anchor="t" anchorCtr="0">
            <a:noAutofit/>
          </a:bodyPr>
          <a:lstStyle/>
          <a:p>
            <a:pPr marL="285750" indent="-285750">
              <a:spcBef>
                <a:spcPts val="0"/>
              </a:spcBef>
              <a:buClr>
                <a:schemeClr val="dk1"/>
              </a:buClr>
              <a:buSzPts val="1360"/>
              <a:buFont typeface="Arial"/>
              <a:buChar char="•"/>
            </a:pPr>
            <a:r>
              <a:rPr lang="en" sz="2400" dirty="0" smtClean="0">
                <a:solidFill>
                  <a:schemeClr val="dk1"/>
                </a:solidFill>
                <a:latin typeface="Arial" panose="020B0604020202020204" pitchFamily="34" charset="0"/>
                <a:ea typeface="Oswald"/>
                <a:cs typeface="Arial" panose="020B0604020202020204" pitchFamily="34" charset="0"/>
                <a:sym typeface="Oswald"/>
              </a:rPr>
              <a:t>What </a:t>
            </a:r>
            <a:r>
              <a:rPr lang="en" sz="2400" dirty="0">
                <a:solidFill>
                  <a:schemeClr val="dk1"/>
                </a:solidFill>
                <a:latin typeface="Arial" panose="020B0604020202020204" pitchFamily="34" charset="0"/>
                <a:ea typeface="Oswald"/>
                <a:cs typeface="Arial" panose="020B0604020202020204" pitchFamily="34" charset="0"/>
                <a:sym typeface="Oswald"/>
              </a:rPr>
              <a:t>are you academic strengths</a:t>
            </a:r>
            <a:r>
              <a:rPr lang="en" sz="2400" dirty="0" smtClean="0">
                <a:solidFill>
                  <a:schemeClr val="dk1"/>
                </a:solidFill>
                <a:latin typeface="Arial" panose="020B0604020202020204" pitchFamily="34" charset="0"/>
                <a:ea typeface="Oswald"/>
                <a:cs typeface="Arial" panose="020B0604020202020204" pitchFamily="34" charset="0"/>
                <a:sym typeface="Oswald"/>
              </a:rPr>
              <a:t>?</a:t>
            </a:r>
          </a:p>
          <a:p>
            <a:pPr marL="0" indent="0">
              <a:spcBef>
                <a:spcPts val="0"/>
              </a:spcBef>
              <a:buClr>
                <a:schemeClr val="dk1"/>
              </a:buClr>
              <a:buSzPts val="1360"/>
              <a:buNone/>
            </a:pPr>
            <a:endParaRPr sz="2400" dirty="0">
              <a:latin typeface="Arial" panose="020B0604020202020204" pitchFamily="34" charset="0"/>
              <a:cs typeface="Arial" panose="020B0604020202020204" pitchFamily="34" charset="0"/>
            </a:endParaRPr>
          </a:p>
          <a:p>
            <a:pPr marL="285750" indent="-285750">
              <a:spcBef>
                <a:spcPts val="0"/>
              </a:spcBef>
              <a:buClr>
                <a:schemeClr val="dk1"/>
              </a:buClr>
              <a:buSzPts val="1360"/>
              <a:buFont typeface="Arial"/>
              <a:buChar char="•"/>
            </a:pPr>
            <a:r>
              <a:rPr lang="en" sz="2400" dirty="0">
                <a:solidFill>
                  <a:schemeClr val="dk1"/>
                </a:solidFill>
                <a:latin typeface="Arial" panose="020B0604020202020204" pitchFamily="34" charset="0"/>
                <a:ea typeface="Oswald"/>
                <a:cs typeface="Arial" panose="020B0604020202020204" pitchFamily="34" charset="0"/>
                <a:sym typeface="Oswald"/>
              </a:rPr>
              <a:t>In what </a:t>
            </a:r>
            <a:r>
              <a:rPr lang="en" sz="2400" dirty="0" smtClean="0">
                <a:solidFill>
                  <a:schemeClr val="dk1"/>
                </a:solidFill>
                <a:latin typeface="Arial" panose="020B0604020202020204" pitchFamily="34" charset="0"/>
                <a:ea typeface="Oswald"/>
                <a:cs typeface="Arial" panose="020B0604020202020204" pitchFamily="34" charset="0"/>
                <a:sym typeface="Oswald"/>
              </a:rPr>
              <a:t>areas of study </a:t>
            </a:r>
            <a:r>
              <a:rPr lang="en" sz="2400" dirty="0">
                <a:solidFill>
                  <a:schemeClr val="dk1"/>
                </a:solidFill>
                <a:latin typeface="Arial" panose="020B0604020202020204" pitchFamily="34" charset="0"/>
                <a:ea typeface="Oswald"/>
                <a:cs typeface="Arial" panose="020B0604020202020204" pitchFamily="34" charset="0"/>
                <a:sym typeface="Oswald"/>
              </a:rPr>
              <a:t>do </a:t>
            </a:r>
            <a:r>
              <a:rPr lang="en" sz="2400" dirty="0" smtClean="0">
                <a:solidFill>
                  <a:schemeClr val="dk1"/>
                </a:solidFill>
                <a:latin typeface="Arial" panose="020B0604020202020204" pitchFamily="34" charset="0"/>
                <a:ea typeface="Oswald"/>
                <a:cs typeface="Arial" panose="020B0604020202020204" pitchFamily="34" charset="0"/>
                <a:sym typeface="Oswald"/>
              </a:rPr>
              <a:t>you need support with?</a:t>
            </a:r>
          </a:p>
          <a:p>
            <a:pPr marL="0" indent="0">
              <a:spcBef>
                <a:spcPts val="0"/>
              </a:spcBef>
              <a:buClr>
                <a:schemeClr val="dk1"/>
              </a:buClr>
              <a:buSzPts val="1360"/>
              <a:buNone/>
            </a:pPr>
            <a:endParaRPr sz="2400" dirty="0">
              <a:latin typeface="Arial" panose="020B0604020202020204" pitchFamily="34" charset="0"/>
              <a:cs typeface="Arial" panose="020B0604020202020204" pitchFamily="34" charset="0"/>
            </a:endParaRPr>
          </a:p>
          <a:p>
            <a:pPr marL="285750" indent="-285750">
              <a:spcBef>
                <a:spcPts val="0"/>
              </a:spcBef>
              <a:buClr>
                <a:schemeClr val="dk1"/>
              </a:buClr>
              <a:buSzPts val="1360"/>
              <a:buFont typeface="Arial"/>
              <a:buChar char="•"/>
            </a:pPr>
            <a:r>
              <a:rPr lang="en" sz="2400" dirty="0">
                <a:solidFill>
                  <a:schemeClr val="dk1"/>
                </a:solidFill>
                <a:latin typeface="Arial" panose="020B0604020202020204" pitchFamily="34" charset="0"/>
                <a:ea typeface="Oswald"/>
                <a:cs typeface="Arial" panose="020B0604020202020204" pitchFamily="34" charset="0"/>
                <a:sym typeface="Oswald"/>
              </a:rPr>
              <a:t>What accommodations will you need</a:t>
            </a:r>
            <a:r>
              <a:rPr lang="en" sz="2400" dirty="0" smtClean="0">
                <a:solidFill>
                  <a:schemeClr val="dk1"/>
                </a:solidFill>
                <a:latin typeface="Arial" panose="020B0604020202020204" pitchFamily="34" charset="0"/>
                <a:ea typeface="Oswald"/>
                <a:cs typeface="Arial" panose="020B0604020202020204" pitchFamily="34" charset="0"/>
                <a:sym typeface="Oswald"/>
              </a:rPr>
              <a:t>?</a:t>
            </a:r>
          </a:p>
          <a:p>
            <a:pPr marL="0" indent="0">
              <a:spcBef>
                <a:spcPts val="0"/>
              </a:spcBef>
              <a:buClr>
                <a:schemeClr val="dk1"/>
              </a:buClr>
              <a:buSzPts val="1360"/>
              <a:buNone/>
            </a:pPr>
            <a:endParaRPr sz="2400" dirty="0">
              <a:latin typeface="Arial" panose="020B0604020202020204" pitchFamily="34" charset="0"/>
              <a:cs typeface="Arial" panose="020B0604020202020204" pitchFamily="34" charset="0"/>
            </a:endParaRPr>
          </a:p>
          <a:p>
            <a:pPr marL="285750" indent="-285750">
              <a:spcBef>
                <a:spcPts val="0"/>
              </a:spcBef>
              <a:buClr>
                <a:schemeClr val="dk1"/>
              </a:buClr>
              <a:buSzPts val="1360"/>
              <a:buFont typeface="Arial"/>
              <a:buChar char="•"/>
            </a:pPr>
            <a:r>
              <a:rPr lang="en" sz="2400" dirty="0">
                <a:solidFill>
                  <a:schemeClr val="dk1"/>
                </a:solidFill>
                <a:latin typeface="Arial" panose="020B0604020202020204" pitchFamily="34" charset="0"/>
                <a:ea typeface="Oswald"/>
                <a:cs typeface="Arial" panose="020B0604020202020204" pitchFamily="34" charset="0"/>
                <a:sym typeface="Oswald"/>
              </a:rPr>
              <a:t>What kind of support services have you used in high </a:t>
            </a:r>
            <a:r>
              <a:rPr lang="en" sz="2400" dirty="0" smtClean="0">
                <a:solidFill>
                  <a:schemeClr val="dk1"/>
                </a:solidFill>
                <a:latin typeface="Arial" panose="020B0604020202020204" pitchFamily="34" charset="0"/>
                <a:ea typeface="Oswald"/>
                <a:cs typeface="Arial" panose="020B0604020202020204" pitchFamily="34" charset="0"/>
                <a:sym typeface="Oswald"/>
              </a:rPr>
              <a:t>school?</a:t>
            </a:r>
            <a:r>
              <a:rPr lang="en" sz="2400" dirty="0">
                <a:latin typeface="Arial" panose="020B0604020202020204" pitchFamily="34" charset="0"/>
                <a:cs typeface="Arial" panose="020B0604020202020204" pitchFamily="34" charset="0"/>
                <a:sym typeface="Oswald"/>
              </a:rPr>
              <a:t> </a:t>
            </a:r>
            <a:r>
              <a:rPr lang="en" sz="2400" dirty="0" smtClean="0">
                <a:solidFill>
                  <a:schemeClr val="dk1"/>
                </a:solidFill>
                <a:latin typeface="Arial" panose="020B0604020202020204" pitchFamily="34" charset="0"/>
                <a:ea typeface="Oswald"/>
                <a:cs typeface="Arial" panose="020B0604020202020204" pitchFamily="34" charset="0"/>
                <a:sym typeface="Oswald"/>
              </a:rPr>
              <a:t>What </a:t>
            </a:r>
            <a:r>
              <a:rPr lang="en" sz="2400" dirty="0">
                <a:solidFill>
                  <a:schemeClr val="dk1"/>
                </a:solidFill>
                <a:latin typeface="Arial" panose="020B0604020202020204" pitchFamily="34" charset="0"/>
                <a:ea typeface="Oswald"/>
                <a:cs typeface="Arial" panose="020B0604020202020204" pitchFamily="34" charset="0"/>
                <a:sym typeface="Oswald"/>
              </a:rPr>
              <a:t>was most helpful</a:t>
            </a:r>
            <a:r>
              <a:rPr lang="en" sz="2400" dirty="0" smtClean="0">
                <a:solidFill>
                  <a:schemeClr val="dk1"/>
                </a:solidFill>
                <a:latin typeface="Arial" panose="020B0604020202020204" pitchFamily="34" charset="0"/>
                <a:ea typeface="Oswald"/>
                <a:cs typeface="Arial" panose="020B0604020202020204" pitchFamily="34" charset="0"/>
                <a:sym typeface="Oswald"/>
              </a:rPr>
              <a:t>?</a:t>
            </a:r>
          </a:p>
          <a:p>
            <a:pPr marL="0" indent="0">
              <a:spcBef>
                <a:spcPts val="0"/>
              </a:spcBef>
              <a:buClr>
                <a:schemeClr val="dk1"/>
              </a:buClr>
              <a:buSzPts val="1360"/>
              <a:buNone/>
            </a:pPr>
            <a:endParaRPr sz="2400" dirty="0">
              <a:latin typeface="Arial" panose="020B0604020202020204" pitchFamily="34" charset="0"/>
              <a:cs typeface="Arial" panose="020B0604020202020204" pitchFamily="34" charset="0"/>
            </a:endParaRPr>
          </a:p>
          <a:p>
            <a:pPr marL="285750" indent="-285750">
              <a:spcBef>
                <a:spcPts val="0"/>
              </a:spcBef>
              <a:buClr>
                <a:schemeClr val="dk1"/>
              </a:buClr>
              <a:buSzPts val="1360"/>
              <a:buFont typeface="Arial"/>
              <a:buChar char="•"/>
            </a:pPr>
            <a:r>
              <a:rPr lang="en" sz="2400" dirty="0" smtClean="0">
                <a:solidFill>
                  <a:schemeClr val="dk1"/>
                </a:solidFill>
                <a:latin typeface="Arial" panose="020B0604020202020204" pitchFamily="34" charset="0"/>
                <a:ea typeface="Oswald"/>
                <a:cs typeface="Arial" panose="020B0604020202020204" pitchFamily="34" charset="0"/>
                <a:sym typeface="Oswald"/>
              </a:rPr>
              <a:t>How </a:t>
            </a:r>
            <a:r>
              <a:rPr lang="en" sz="2400" dirty="0">
                <a:solidFill>
                  <a:schemeClr val="dk1"/>
                </a:solidFill>
                <a:latin typeface="Arial" panose="020B0604020202020204" pitchFamily="34" charset="0"/>
                <a:ea typeface="Oswald"/>
                <a:cs typeface="Arial" panose="020B0604020202020204" pitchFamily="34" charset="0"/>
                <a:sym typeface="Oswald"/>
              </a:rPr>
              <a:t>do you manage your time?</a:t>
            </a: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6BF468D-C926-4D71-8524-CEE7E93E4C80}"/>
              </a:ext>
            </a:extLst>
          </p:cNvPr>
          <p:cNvSpPr txBox="1"/>
          <p:nvPr/>
        </p:nvSpPr>
        <p:spPr>
          <a:xfrm>
            <a:off x="2057400" y="6444734"/>
            <a:ext cx="4572000" cy="369332"/>
          </a:xfrm>
          <a:prstGeom prst="rect">
            <a:avLst/>
          </a:prstGeom>
          <a:noFill/>
        </p:spPr>
        <p:txBody>
          <a:bodyPr wrap="square">
            <a:spAutoFit/>
          </a:bodyPr>
          <a:lstStyle/>
          <a:p>
            <a:pPr algn="ctr"/>
            <a:r>
              <a:rPr lang="en-US" dirty="0"/>
              <a:t>www.thearcfamilyinstitute.org</a:t>
            </a:r>
          </a:p>
        </p:txBody>
      </p:sp>
      <p:pic>
        <p:nvPicPr>
          <p:cNvPr id="4" name="Picture 3" descr="Text, whiteboard&#10;&#10;Description automatically generated">
            <a:extLst>
              <a:ext uri="{FF2B5EF4-FFF2-40B4-BE49-F238E27FC236}">
                <a16:creationId xmlns:a16="http://schemas.microsoft.com/office/drawing/2014/main" id="{F8668275-8A1E-42B3-A55B-048D50F5DD9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6324600" y="5003800"/>
            <a:ext cx="1905000" cy="1270000"/>
          </a:xfrm>
          <a:prstGeom prst="rect">
            <a:avLst/>
          </a:prstGeom>
        </p:spPr>
      </p:pic>
      <p:pic>
        <p:nvPicPr>
          <p:cNvPr id="6" name="Picture 5" descr="Company name&#10;&#10;Description automatically generated with low confidence">
            <a:extLst>
              <a:ext uri="{FF2B5EF4-FFF2-40B4-BE49-F238E27FC236}">
                <a16:creationId xmlns:a16="http://schemas.microsoft.com/office/drawing/2014/main" id="{E616C85F-B229-47AB-9323-A5590C5797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6652" y="66712"/>
            <a:ext cx="1625895" cy="1103897"/>
          </a:xfrm>
          <a:prstGeom prst="rect">
            <a:avLst/>
          </a:prstGeom>
        </p:spPr>
      </p:pic>
    </p:spTree>
    <p:extLst>
      <p:ext uri="{BB962C8B-B14F-4D97-AF65-F5344CB8AC3E}">
        <p14:creationId xmlns:p14="http://schemas.microsoft.com/office/powerpoint/2010/main" val="3881315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prstGeom prst="rect">
            <a:avLst/>
          </a:prstGeom>
          <a:noFill/>
          <a:ln>
            <a:noFill/>
          </a:ln>
        </p:spPr>
        <p:txBody>
          <a:bodyPr spcFirstLastPara="1" vert="horz" wrap="square" lIns="91425" tIns="91425" rIns="91425" bIns="91425" anchor="b" anchorCtr="0">
            <a:noAutofit/>
          </a:bodyPr>
          <a:lstStyle/>
          <a:p>
            <a:pPr>
              <a:spcBef>
                <a:spcPts val="0"/>
              </a:spcBef>
              <a:buClr>
                <a:schemeClr val="dk2"/>
              </a:buClr>
              <a:buSzPts val="2800"/>
            </a:pPr>
            <a:r>
              <a:rPr lang="en" sz="2000" b="1" dirty="0">
                <a:solidFill>
                  <a:schemeClr val="dk2"/>
                </a:solidFill>
                <a:latin typeface="Times New Roman" panose="02020603050405020304" pitchFamily="18" charset="0"/>
                <a:ea typeface="Oswald"/>
                <a:cs typeface="Times New Roman" panose="02020603050405020304" pitchFamily="18" charset="0"/>
                <a:sym typeface="Oswald"/>
              </a:rPr>
              <a:t>Potential </a:t>
            </a:r>
            <a:r>
              <a:rPr lang="en" sz="2000" b="1" dirty="0" smtClean="0">
                <a:solidFill>
                  <a:schemeClr val="dk2"/>
                </a:solidFill>
                <a:latin typeface="Times New Roman" panose="02020603050405020304" pitchFamily="18" charset="0"/>
                <a:ea typeface="Oswald"/>
                <a:cs typeface="Times New Roman" panose="02020603050405020304" pitchFamily="18" charset="0"/>
                <a:sym typeface="Oswald"/>
              </a:rPr>
              <a:t>Accommodations When </a:t>
            </a:r>
            <a:br>
              <a:rPr lang="en" sz="2000" b="1" dirty="0" smtClean="0">
                <a:solidFill>
                  <a:schemeClr val="dk2"/>
                </a:solidFill>
                <a:latin typeface="Times New Roman" panose="02020603050405020304" pitchFamily="18" charset="0"/>
                <a:ea typeface="Oswald"/>
                <a:cs typeface="Times New Roman" panose="02020603050405020304" pitchFamily="18" charset="0"/>
                <a:sym typeface="Oswald"/>
              </a:rPr>
            </a:br>
            <a:r>
              <a:rPr lang="en" sz="2000" b="1" dirty="0" smtClean="0">
                <a:solidFill>
                  <a:schemeClr val="dk2"/>
                </a:solidFill>
                <a:latin typeface="Times New Roman" panose="02020603050405020304" pitchFamily="18" charset="0"/>
                <a:ea typeface="Oswald"/>
                <a:cs typeface="Times New Roman" panose="02020603050405020304" pitchFamily="18" charset="0"/>
                <a:sym typeface="Oswald"/>
              </a:rPr>
              <a:t>Registering with </a:t>
            </a:r>
            <a:br>
              <a:rPr lang="en" sz="2000" b="1" dirty="0" smtClean="0">
                <a:solidFill>
                  <a:schemeClr val="dk2"/>
                </a:solidFill>
                <a:latin typeface="Times New Roman" panose="02020603050405020304" pitchFamily="18" charset="0"/>
                <a:ea typeface="Oswald"/>
                <a:cs typeface="Times New Roman" panose="02020603050405020304" pitchFamily="18" charset="0"/>
                <a:sym typeface="Oswald"/>
              </a:rPr>
            </a:br>
            <a:r>
              <a:rPr lang="en" sz="2000" b="1" dirty="0" smtClean="0">
                <a:solidFill>
                  <a:schemeClr val="dk2"/>
                </a:solidFill>
                <a:latin typeface="Times New Roman" panose="02020603050405020304" pitchFamily="18" charset="0"/>
                <a:ea typeface="Oswald"/>
                <a:cs typeface="Times New Roman" panose="02020603050405020304" pitchFamily="18" charset="0"/>
                <a:sym typeface="Oswald"/>
              </a:rPr>
              <a:t>The Office of Disability Services</a:t>
            </a:r>
            <a:endParaRPr sz="2000" b="1" dirty="0">
              <a:solidFill>
                <a:schemeClr val="dk2"/>
              </a:solidFill>
              <a:latin typeface="Times New Roman" panose="02020603050405020304" pitchFamily="18" charset="0"/>
              <a:ea typeface="Oswald"/>
              <a:cs typeface="Times New Roman" panose="02020603050405020304" pitchFamily="18" charset="0"/>
              <a:sym typeface="Oswald"/>
            </a:endParaRPr>
          </a:p>
        </p:txBody>
      </p:sp>
      <p:sp>
        <p:nvSpPr>
          <p:cNvPr id="342" name="Shape 342"/>
          <p:cNvSpPr txBox="1">
            <a:spLocks noGrp="1"/>
          </p:cNvSpPr>
          <p:nvPr>
            <p:ph sz="quarter" idx="1"/>
          </p:nvPr>
        </p:nvSpPr>
        <p:spPr>
          <a:prstGeom prst="rect">
            <a:avLst/>
          </a:prstGeom>
          <a:noFill/>
          <a:ln>
            <a:noFill/>
          </a:ln>
        </p:spPr>
        <p:txBody>
          <a:bodyPr spcFirstLastPara="1" vert="horz" wrap="square" lIns="91425" tIns="91425" rIns="91425" bIns="91425" anchor="t" anchorCtr="0">
            <a:noAutofit/>
          </a:bodyPr>
          <a:lstStyle/>
          <a:p>
            <a:pPr marL="285750" indent="-285750">
              <a:spcBef>
                <a:spcPts val="0"/>
              </a:spcBef>
              <a:buClr>
                <a:schemeClr val="dk1"/>
              </a:buClr>
              <a:buSzPts val="1530"/>
              <a:buFont typeface="Arial"/>
              <a:buChar char="•"/>
            </a:pPr>
            <a:r>
              <a:rPr lang="en" sz="1600" dirty="0">
                <a:solidFill>
                  <a:schemeClr val="dk1"/>
                </a:solidFill>
                <a:latin typeface="Arial" panose="020B0604020202020204" pitchFamily="34" charset="0"/>
                <a:ea typeface="Oswald"/>
                <a:cs typeface="Arial" panose="020B0604020202020204" pitchFamily="34" charset="0"/>
                <a:sym typeface="Oswald"/>
              </a:rPr>
              <a:t>Access to adaptive equipment such as closed caption devices, amplified telephone receivers, low vision reading aids, tape recorders, Braille devices and computer </a:t>
            </a:r>
            <a:r>
              <a:rPr lang="en" sz="1600" dirty="0" smtClean="0">
                <a:solidFill>
                  <a:schemeClr val="dk1"/>
                </a:solidFill>
                <a:latin typeface="Arial" panose="020B0604020202020204" pitchFamily="34" charset="0"/>
                <a:ea typeface="Oswald"/>
                <a:cs typeface="Arial" panose="020B0604020202020204" pitchFamily="34" charset="0"/>
                <a:sym typeface="Oswald"/>
              </a:rPr>
              <a:t>enhancements</a:t>
            </a:r>
          </a:p>
          <a:p>
            <a:pPr marL="0" indent="0">
              <a:spcBef>
                <a:spcPts val="0"/>
              </a:spcBef>
              <a:buClr>
                <a:schemeClr val="dk1"/>
              </a:buClr>
              <a:buSzPts val="1530"/>
              <a:buNone/>
            </a:pPr>
            <a:endParaRPr sz="1600" dirty="0">
              <a:latin typeface="Arial" panose="020B0604020202020204" pitchFamily="34" charset="0"/>
              <a:cs typeface="Arial" panose="020B0604020202020204" pitchFamily="34" charset="0"/>
            </a:endParaRPr>
          </a:p>
          <a:p>
            <a:pPr marL="285750" indent="-285750">
              <a:spcBef>
                <a:spcPts val="0"/>
              </a:spcBef>
              <a:buClr>
                <a:schemeClr val="dk1"/>
              </a:buClr>
              <a:buSzPts val="1530"/>
              <a:buFont typeface="Arial"/>
              <a:buChar char="•"/>
            </a:pPr>
            <a:r>
              <a:rPr lang="en" sz="1600" dirty="0">
                <a:solidFill>
                  <a:schemeClr val="dk1"/>
                </a:solidFill>
                <a:latin typeface="Arial" panose="020B0604020202020204" pitchFamily="34" charset="0"/>
                <a:ea typeface="Oswald"/>
                <a:cs typeface="Arial" panose="020B0604020202020204" pitchFamily="34" charset="0"/>
                <a:sym typeface="Oswald"/>
              </a:rPr>
              <a:t>Equal access to classes, activities and </a:t>
            </a:r>
            <a:r>
              <a:rPr lang="en" sz="1600" dirty="0" smtClean="0">
                <a:solidFill>
                  <a:schemeClr val="dk1"/>
                </a:solidFill>
                <a:latin typeface="Arial" panose="020B0604020202020204" pitchFamily="34" charset="0"/>
                <a:ea typeface="Oswald"/>
                <a:cs typeface="Arial" panose="020B0604020202020204" pitchFamily="34" charset="0"/>
                <a:sym typeface="Oswald"/>
              </a:rPr>
              <a:t>services</a:t>
            </a:r>
          </a:p>
          <a:p>
            <a:pPr marL="285750" indent="-285750">
              <a:spcBef>
                <a:spcPts val="0"/>
              </a:spcBef>
              <a:buClr>
                <a:schemeClr val="dk1"/>
              </a:buClr>
              <a:buSzPts val="1530"/>
              <a:buFont typeface="Arial"/>
              <a:buChar char="•"/>
            </a:pPr>
            <a:endParaRPr sz="1600" dirty="0">
              <a:latin typeface="Arial" panose="020B0604020202020204" pitchFamily="34" charset="0"/>
              <a:cs typeface="Arial" panose="020B0604020202020204" pitchFamily="34" charset="0"/>
            </a:endParaRPr>
          </a:p>
          <a:p>
            <a:pPr marL="285750" indent="-285750">
              <a:spcBef>
                <a:spcPts val="0"/>
              </a:spcBef>
              <a:buClr>
                <a:schemeClr val="dk1"/>
              </a:buClr>
              <a:buSzPts val="1530"/>
              <a:buFont typeface="Arial"/>
              <a:buChar char="•"/>
            </a:pPr>
            <a:r>
              <a:rPr lang="en" sz="1600" dirty="0">
                <a:solidFill>
                  <a:schemeClr val="dk1"/>
                </a:solidFill>
                <a:latin typeface="Arial" panose="020B0604020202020204" pitchFamily="34" charset="0"/>
                <a:ea typeface="Oswald"/>
                <a:cs typeface="Arial" panose="020B0604020202020204" pitchFamily="34" charset="0"/>
                <a:sym typeface="Oswald"/>
              </a:rPr>
              <a:t>Opportunity to make up quizzes, exams or assignments if the absence was disability </a:t>
            </a:r>
            <a:r>
              <a:rPr lang="en" sz="1600" dirty="0" smtClean="0">
                <a:solidFill>
                  <a:schemeClr val="dk1"/>
                </a:solidFill>
                <a:latin typeface="Arial" panose="020B0604020202020204" pitchFamily="34" charset="0"/>
                <a:ea typeface="Oswald"/>
                <a:cs typeface="Arial" panose="020B0604020202020204" pitchFamily="34" charset="0"/>
                <a:sym typeface="Oswald"/>
              </a:rPr>
              <a:t>related</a:t>
            </a:r>
          </a:p>
          <a:p>
            <a:pPr marL="0" indent="0">
              <a:spcBef>
                <a:spcPts val="0"/>
              </a:spcBef>
              <a:buClr>
                <a:schemeClr val="dk1"/>
              </a:buClr>
              <a:buSzPts val="1530"/>
              <a:buNone/>
            </a:pPr>
            <a:endParaRPr sz="1600" dirty="0">
              <a:latin typeface="Arial" panose="020B0604020202020204" pitchFamily="34" charset="0"/>
              <a:cs typeface="Arial" panose="020B0604020202020204" pitchFamily="34" charset="0"/>
            </a:endParaRPr>
          </a:p>
          <a:p>
            <a:pPr marL="285750" indent="-285750">
              <a:spcBef>
                <a:spcPts val="0"/>
              </a:spcBef>
              <a:buClr>
                <a:schemeClr val="dk1"/>
              </a:buClr>
              <a:buSzPts val="1530"/>
              <a:buFont typeface="Arial"/>
              <a:buChar char="•"/>
            </a:pPr>
            <a:r>
              <a:rPr lang="en" sz="1600" dirty="0">
                <a:solidFill>
                  <a:schemeClr val="dk1"/>
                </a:solidFill>
                <a:latin typeface="Arial" panose="020B0604020202020204" pitchFamily="34" charset="0"/>
                <a:ea typeface="Oswald"/>
                <a:cs typeface="Arial" panose="020B0604020202020204" pitchFamily="34" charset="0"/>
                <a:sym typeface="Oswald"/>
              </a:rPr>
              <a:t>Preferential seating in </a:t>
            </a:r>
            <a:r>
              <a:rPr lang="en" sz="1600" dirty="0" smtClean="0">
                <a:solidFill>
                  <a:schemeClr val="dk1"/>
                </a:solidFill>
                <a:latin typeface="Arial" panose="020B0604020202020204" pitchFamily="34" charset="0"/>
                <a:ea typeface="Oswald"/>
                <a:cs typeface="Arial" panose="020B0604020202020204" pitchFamily="34" charset="0"/>
                <a:sym typeface="Oswald"/>
              </a:rPr>
              <a:t>classroom</a:t>
            </a:r>
          </a:p>
          <a:p>
            <a:pPr marL="0" indent="0">
              <a:spcBef>
                <a:spcPts val="0"/>
              </a:spcBef>
              <a:buClr>
                <a:schemeClr val="dk1"/>
              </a:buClr>
              <a:buSzPts val="1530"/>
              <a:buNone/>
            </a:pPr>
            <a:endParaRPr sz="1600" dirty="0">
              <a:latin typeface="Arial" panose="020B0604020202020204" pitchFamily="34" charset="0"/>
              <a:cs typeface="Arial" panose="020B0604020202020204" pitchFamily="34" charset="0"/>
            </a:endParaRPr>
          </a:p>
          <a:p>
            <a:pPr marL="285750" indent="-285750">
              <a:spcBef>
                <a:spcPts val="0"/>
              </a:spcBef>
              <a:buClr>
                <a:schemeClr val="dk1"/>
              </a:buClr>
              <a:buSzPts val="1530"/>
              <a:buFont typeface="Arial"/>
              <a:buChar char="•"/>
            </a:pPr>
            <a:r>
              <a:rPr lang="en" sz="1600" dirty="0">
                <a:solidFill>
                  <a:schemeClr val="dk1"/>
                </a:solidFill>
                <a:latin typeface="Arial" panose="020B0604020202020204" pitchFamily="34" charset="0"/>
                <a:ea typeface="Oswald"/>
                <a:cs typeface="Arial" panose="020B0604020202020204" pitchFamily="34" charset="0"/>
                <a:sym typeface="Oswald"/>
              </a:rPr>
              <a:t>Extension of timelines for completing of specific </a:t>
            </a:r>
            <a:r>
              <a:rPr lang="en" sz="1600" dirty="0" smtClean="0">
                <a:solidFill>
                  <a:schemeClr val="dk1"/>
                </a:solidFill>
                <a:latin typeface="Arial" panose="020B0604020202020204" pitchFamily="34" charset="0"/>
                <a:ea typeface="Oswald"/>
                <a:cs typeface="Arial" panose="020B0604020202020204" pitchFamily="34" charset="0"/>
                <a:sym typeface="Oswald"/>
              </a:rPr>
              <a:t>courses</a:t>
            </a:r>
          </a:p>
          <a:p>
            <a:pPr marL="0" indent="0">
              <a:spcBef>
                <a:spcPts val="0"/>
              </a:spcBef>
              <a:buClr>
                <a:schemeClr val="dk1"/>
              </a:buClr>
              <a:buSzPts val="1530"/>
              <a:buNone/>
            </a:pPr>
            <a:endParaRPr sz="1600" dirty="0">
              <a:latin typeface="Arial" panose="020B0604020202020204" pitchFamily="34" charset="0"/>
              <a:cs typeface="Arial" panose="020B0604020202020204" pitchFamily="34" charset="0"/>
            </a:endParaRPr>
          </a:p>
          <a:p>
            <a:pPr marL="285750" indent="-285750">
              <a:spcBef>
                <a:spcPts val="0"/>
              </a:spcBef>
              <a:buClr>
                <a:schemeClr val="dk1"/>
              </a:buClr>
              <a:buSzPts val="1530"/>
              <a:buFont typeface="Arial"/>
              <a:buChar char="•"/>
            </a:pPr>
            <a:r>
              <a:rPr lang="en" sz="1600" dirty="0">
                <a:solidFill>
                  <a:schemeClr val="dk1"/>
                </a:solidFill>
                <a:latin typeface="Arial" panose="020B0604020202020204" pitchFamily="34" charset="0"/>
                <a:ea typeface="Oswald"/>
                <a:cs typeface="Arial" panose="020B0604020202020204" pitchFamily="34" charset="0"/>
                <a:sym typeface="Oswald"/>
              </a:rPr>
              <a:t>Extension of timelines to complete certification or degree </a:t>
            </a:r>
            <a:r>
              <a:rPr lang="en" sz="1600" dirty="0" smtClean="0">
                <a:solidFill>
                  <a:schemeClr val="dk1"/>
                </a:solidFill>
                <a:latin typeface="Arial" panose="020B0604020202020204" pitchFamily="34" charset="0"/>
                <a:ea typeface="Oswald"/>
                <a:cs typeface="Arial" panose="020B0604020202020204" pitchFamily="34" charset="0"/>
                <a:sym typeface="Oswald"/>
              </a:rPr>
              <a:t>requirements</a:t>
            </a:r>
          </a:p>
          <a:p>
            <a:pPr marL="0" indent="0">
              <a:spcBef>
                <a:spcPts val="0"/>
              </a:spcBef>
              <a:buClr>
                <a:schemeClr val="dk1"/>
              </a:buClr>
              <a:buSzPts val="1530"/>
              <a:buNone/>
            </a:pPr>
            <a:endParaRPr sz="1600" dirty="0">
              <a:latin typeface="Arial" panose="020B0604020202020204" pitchFamily="34" charset="0"/>
              <a:cs typeface="Arial" panose="020B0604020202020204" pitchFamily="34" charset="0"/>
            </a:endParaRPr>
          </a:p>
          <a:p>
            <a:pPr marL="285750" indent="-285750">
              <a:spcBef>
                <a:spcPts val="0"/>
              </a:spcBef>
              <a:buClr>
                <a:schemeClr val="dk1"/>
              </a:buClr>
              <a:buSzPts val="1530"/>
              <a:buFont typeface="Arial"/>
              <a:buChar char="•"/>
            </a:pPr>
            <a:r>
              <a:rPr lang="en" sz="1600" dirty="0">
                <a:solidFill>
                  <a:schemeClr val="dk1"/>
                </a:solidFill>
                <a:latin typeface="Arial" panose="020B0604020202020204" pitchFamily="34" charset="0"/>
                <a:ea typeface="Oswald"/>
                <a:cs typeface="Arial" panose="020B0604020202020204" pitchFamily="34" charset="0"/>
                <a:sym typeface="Oswald"/>
              </a:rPr>
              <a:t>Foreign language course substitutions, for example, option to </a:t>
            </a:r>
            <a:r>
              <a:rPr lang="en" sz="1600" dirty="0" smtClean="0">
                <a:solidFill>
                  <a:schemeClr val="dk1"/>
                </a:solidFill>
                <a:latin typeface="Arial" panose="020B0604020202020204" pitchFamily="34" charset="0"/>
                <a:ea typeface="Oswald"/>
                <a:cs typeface="Arial" panose="020B0604020202020204" pitchFamily="34" charset="0"/>
                <a:sym typeface="Oswald"/>
              </a:rPr>
              <a:t>take a </a:t>
            </a:r>
            <a:r>
              <a:rPr lang="en" sz="1600" dirty="0">
                <a:solidFill>
                  <a:schemeClr val="dk1"/>
                </a:solidFill>
                <a:latin typeface="Arial" panose="020B0604020202020204" pitchFamily="34" charset="0"/>
                <a:ea typeface="Oswald"/>
                <a:cs typeface="Arial" panose="020B0604020202020204" pitchFamily="34" charset="0"/>
                <a:sym typeface="Oswald"/>
              </a:rPr>
              <a:t>foreign culture class instead of foreign </a:t>
            </a:r>
            <a:r>
              <a:rPr lang="en" sz="1600" dirty="0" smtClean="0">
                <a:solidFill>
                  <a:schemeClr val="dk1"/>
                </a:solidFill>
                <a:latin typeface="Arial" panose="020B0604020202020204" pitchFamily="34" charset="0"/>
                <a:ea typeface="Oswald"/>
                <a:cs typeface="Arial" panose="020B0604020202020204" pitchFamily="34" charset="0"/>
                <a:sym typeface="Oswald"/>
              </a:rPr>
              <a:t>language</a:t>
            </a:r>
          </a:p>
          <a:p>
            <a:pPr marL="0" indent="0">
              <a:spcBef>
                <a:spcPts val="0"/>
              </a:spcBef>
              <a:buClr>
                <a:schemeClr val="dk1"/>
              </a:buClr>
              <a:buSzPts val="1530"/>
              <a:buNone/>
            </a:pPr>
            <a:endParaRPr sz="1600" dirty="0">
              <a:latin typeface="Arial" panose="020B0604020202020204" pitchFamily="34" charset="0"/>
              <a:cs typeface="Arial" panose="020B0604020202020204" pitchFamily="34" charset="0"/>
            </a:endParaRPr>
          </a:p>
          <a:p>
            <a:pPr marL="285750" indent="-285750">
              <a:spcBef>
                <a:spcPts val="0"/>
              </a:spcBef>
              <a:buClr>
                <a:schemeClr val="dk1"/>
              </a:buClr>
              <a:buSzPts val="1530"/>
              <a:buFont typeface="Arial"/>
              <a:buChar char="•"/>
            </a:pPr>
            <a:r>
              <a:rPr lang="en" sz="1600" dirty="0">
                <a:solidFill>
                  <a:schemeClr val="dk1"/>
                </a:solidFill>
                <a:latin typeface="Arial" panose="020B0604020202020204" pitchFamily="34" charset="0"/>
                <a:ea typeface="Oswald"/>
                <a:cs typeface="Arial" panose="020B0604020202020204" pitchFamily="34" charset="0"/>
                <a:sym typeface="Oswald"/>
              </a:rPr>
              <a:t>Early registration </a:t>
            </a:r>
            <a:endParaRPr sz="1600" dirty="0">
              <a:solidFill>
                <a:schemeClr val="dk1"/>
              </a:solidFill>
              <a:latin typeface="Arial" panose="020B0604020202020204" pitchFamily="34" charset="0"/>
              <a:ea typeface="Oswald"/>
              <a:cs typeface="Arial" panose="020B0604020202020204" pitchFamily="34" charset="0"/>
              <a:sym typeface="Oswald"/>
            </a:endParaRPr>
          </a:p>
          <a:p>
            <a:pPr marL="0" indent="0">
              <a:spcBef>
                <a:spcPts val="0"/>
              </a:spcBef>
              <a:buClr>
                <a:schemeClr val="dk1"/>
              </a:buClr>
              <a:buSzPts val="2550"/>
              <a:buNone/>
            </a:pPr>
            <a:endParaRPr sz="3000" dirty="0">
              <a:solidFill>
                <a:schemeClr val="dk1"/>
              </a:solidFill>
              <a:latin typeface="Arial"/>
              <a:ea typeface="Arial"/>
              <a:cs typeface="Arial"/>
              <a:sym typeface="Arial"/>
            </a:endParaRPr>
          </a:p>
        </p:txBody>
      </p:sp>
      <p:sp>
        <p:nvSpPr>
          <p:cNvPr id="5" name="TextBox 4">
            <a:extLst>
              <a:ext uri="{FF2B5EF4-FFF2-40B4-BE49-F238E27FC236}">
                <a16:creationId xmlns:a16="http://schemas.microsoft.com/office/drawing/2014/main" id="{F2DE3FC2-5010-48E8-8D33-C7743C9AA393}"/>
              </a:ext>
            </a:extLst>
          </p:cNvPr>
          <p:cNvSpPr txBox="1"/>
          <p:nvPr/>
        </p:nvSpPr>
        <p:spPr>
          <a:xfrm>
            <a:off x="2057400" y="6415781"/>
            <a:ext cx="4572000" cy="369332"/>
          </a:xfrm>
          <a:prstGeom prst="rect">
            <a:avLst/>
          </a:prstGeom>
          <a:noFill/>
        </p:spPr>
        <p:txBody>
          <a:bodyPr wrap="square">
            <a:spAutoFit/>
          </a:bodyPr>
          <a:lstStyle/>
          <a:p>
            <a:pPr algn="ctr"/>
            <a:r>
              <a:rPr lang="en-US" dirty="0"/>
              <a:t>www.thearcfamilyinstitute.org</a:t>
            </a:r>
          </a:p>
        </p:txBody>
      </p:sp>
      <p:pic>
        <p:nvPicPr>
          <p:cNvPr id="4" name="Picture 3" descr="A picture containing text, sky, sign, outdoor&#10;&#10;Description automatically generated">
            <a:extLst>
              <a:ext uri="{FF2B5EF4-FFF2-40B4-BE49-F238E27FC236}">
                <a16:creationId xmlns:a16="http://schemas.microsoft.com/office/drawing/2014/main" id="{F472E3D9-3DFC-4574-9BE8-BFA1F0CE6D9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7477358" y="3688080"/>
            <a:ext cx="1218837" cy="811542"/>
          </a:xfrm>
          <a:prstGeom prst="rect">
            <a:avLst/>
          </a:prstGeom>
        </p:spPr>
      </p:pic>
      <p:pic>
        <p:nvPicPr>
          <p:cNvPr id="6" name="Picture 5" descr="Company name&#10;&#10;Description automatically generated with low confidence">
            <a:extLst>
              <a:ext uri="{FF2B5EF4-FFF2-40B4-BE49-F238E27FC236}">
                <a16:creationId xmlns:a16="http://schemas.microsoft.com/office/drawing/2014/main" id="{18BFC433-C4A6-44E2-B95C-1CCA46FD73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6137" y="76200"/>
            <a:ext cx="1371600" cy="931244"/>
          </a:xfrm>
          <a:prstGeom prst="rect">
            <a:avLst/>
          </a:prstGeom>
        </p:spPr>
      </p:pic>
    </p:spTree>
    <p:extLst>
      <p:ext uri="{BB962C8B-B14F-4D97-AF65-F5344CB8AC3E}">
        <p14:creationId xmlns:p14="http://schemas.microsoft.com/office/powerpoint/2010/main" val="1734091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Paying for College</a:t>
            </a:r>
          </a:p>
        </p:txBody>
      </p:sp>
      <p:sp>
        <p:nvSpPr>
          <p:cNvPr id="3" name="Content Placeholder 2"/>
          <p:cNvSpPr>
            <a:spLocks noGrp="1"/>
          </p:cNvSpPr>
          <p:nvPr>
            <p:ph sz="quarter" idx="1"/>
          </p:nvPr>
        </p:nvSpPr>
        <p:spPr/>
        <p:txBody>
          <a:bodyPr>
            <a:normAutofit/>
          </a:bodyPr>
          <a:lstStyle/>
          <a:p>
            <a:r>
              <a:rPr lang="en-US" sz="2000" dirty="0">
                <a:latin typeface="Arial" panose="020B0604020202020204" pitchFamily="34" charset="0"/>
                <a:cs typeface="Arial" panose="020B0604020202020204" pitchFamily="34" charset="0"/>
              </a:rPr>
              <a:t>Division of Vocational and Rehabilitation Services(DVRS)</a:t>
            </a:r>
          </a:p>
          <a:p>
            <a:r>
              <a:rPr lang="en-US" sz="2000" dirty="0">
                <a:latin typeface="Arial" panose="020B0604020202020204" pitchFamily="34" charset="0"/>
                <a:cs typeface="Arial" panose="020B0604020202020204" pitchFamily="34" charset="0"/>
              </a:rPr>
              <a:t>Federal Financial Aid</a:t>
            </a:r>
          </a:p>
          <a:p>
            <a:r>
              <a:rPr lang="en-US" sz="2000" dirty="0">
                <a:latin typeface="Arial" panose="020B0604020202020204" pitchFamily="34" charset="0"/>
                <a:cs typeface="Arial" panose="020B0604020202020204" pitchFamily="34" charset="0"/>
              </a:rPr>
              <a:t>Medicaid Waiver</a:t>
            </a:r>
          </a:p>
          <a:p>
            <a:r>
              <a:rPr lang="en-US" sz="2000" dirty="0">
                <a:latin typeface="Arial" panose="020B0604020202020204" pitchFamily="34" charset="0"/>
                <a:cs typeface="Arial" panose="020B0604020202020204" pitchFamily="34" charset="0"/>
              </a:rPr>
              <a:t>Individuals with Disabilities Education Act 2004</a:t>
            </a:r>
          </a:p>
          <a:p>
            <a:r>
              <a:rPr lang="en-US" sz="2000" dirty="0">
                <a:latin typeface="Arial" panose="020B0604020202020204" pitchFamily="34" charset="0"/>
                <a:cs typeface="Arial" panose="020B0604020202020204" pitchFamily="34" charset="0"/>
              </a:rPr>
              <a:t>Social Security Administration Work Incentives (SSA)</a:t>
            </a:r>
          </a:p>
          <a:p>
            <a:r>
              <a:rPr lang="en-US" sz="2000" dirty="0">
                <a:latin typeface="Arial" panose="020B0604020202020204" pitchFamily="34" charset="0"/>
                <a:cs typeface="Arial" panose="020B0604020202020204" pitchFamily="34" charset="0"/>
              </a:rPr>
              <a:t>Scholarships</a:t>
            </a:r>
          </a:p>
          <a:p>
            <a:r>
              <a:rPr lang="en-US" sz="2000" dirty="0">
                <a:latin typeface="Arial" panose="020B0604020202020204" pitchFamily="34" charset="0"/>
                <a:cs typeface="Arial" panose="020B0604020202020204" pitchFamily="34" charset="0"/>
              </a:rPr>
              <a:t>Developmental Disability State Agencies</a:t>
            </a:r>
          </a:p>
          <a:p>
            <a:r>
              <a:rPr lang="en-US" sz="2000" dirty="0" smtClean="0">
                <a:latin typeface="Arial" panose="020B0604020202020204" pitchFamily="34" charset="0"/>
                <a:cs typeface="Arial" panose="020B0604020202020204" pitchFamily="34" charset="0"/>
              </a:rPr>
              <a:t>Tuition </a:t>
            </a:r>
            <a:r>
              <a:rPr lang="en-US" sz="2000" dirty="0">
                <a:latin typeface="Arial" panose="020B0604020202020204" pitchFamily="34" charset="0"/>
                <a:cs typeface="Arial" panose="020B0604020202020204" pitchFamily="34" charset="0"/>
              </a:rPr>
              <a:t>Waiver</a:t>
            </a:r>
          </a:p>
          <a:p>
            <a:r>
              <a:rPr lang="en-US" sz="2000" dirty="0" smtClean="0">
                <a:latin typeface="Arial" panose="020B0604020202020204" pitchFamily="34" charset="0"/>
                <a:cs typeface="Arial" panose="020B0604020202020204" pitchFamily="34" charset="0"/>
              </a:rPr>
              <a:t>Loans</a:t>
            </a:r>
          </a:p>
          <a:p>
            <a:r>
              <a:rPr lang="en-US" sz="2000" dirty="0" smtClean="0">
                <a:latin typeface="Arial" panose="020B0604020202020204" pitchFamily="34" charset="0"/>
                <a:cs typeface="Arial" panose="020B0604020202020204" pitchFamily="34" charset="0"/>
              </a:rPr>
              <a:t>Family Funds</a:t>
            </a:r>
          </a:p>
          <a:p>
            <a:r>
              <a:rPr lang="en-US" sz="2000" dirty="0" smtClean="0">
                <a:latin typeface="Arial" panose="020B0604020202020204" pitchFamily="34" charset="0"/>
                <a:cs typeface="Arial" panose="020B0604020202020204" pitchFamily="34" charset="0"/>
              </a:rPr>
              <a:t>GI Bill</a:t>
            </a:r>
            <a:endParaRPr lang="en-US" sz="2000" dirty="0">
              <a:latin typeface="Arial" panose="020B0604020202020204" pitchFamily="34" charset="0"/>
              <a:cs typeface="Arial" panose="020B0604020202020204" pitchFamily="34" charset="0"/>
            </a:endParaRPr>
          </a:p>
          <a:p>
            <a:endParaRPr lang="en-US" dirty="0"/>
          </a:p>
        </p:txBody>
      </p:sp>
      <p:sp>
        <p:nvSpPr>
          <p:cNvPr id="4" name="TextBox 3"/>
          <p:cNvSpPr txBox="1"/>
          <p:nvPr/>
        </p:nvSpPr>
        <p:spPr>
          <a:xfrm>
            <a:off x="2971800" y="6400800"/>
            <a:ext cx="3200400" cy="369332"/>
          </a:xfrm>
          <a:prstGeom prst="rect">
            <a:avLst/>
          </a:prstGeom>
          <a:noFill/>
        </p:spPr>
        <p:txBody>
          <a:bodyPr wrap="square" rtlCol="0">
            <a:spAutoFit/>
          </a:bodyPr>
          <a:lstStyle/>
          <a:p>
            <a:r>
              <a:rPr lang="en-US" dirty="0"/>
              <a:t>www.thearcfamilyinstitute.org</a:t>
            </a:r>
          </a:p>
        </p:txBody>
      </p:sp>
      <p:pic>
        <p:nvPicPr>
          <p:cNvPr id="12290" name="Picture 2" descr="C:\Users\jmaseko\AppData\Local\Microsoft\Windows\Temporary Internet Files\Content.IE5\3GFDVWRE\money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03860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ompany name&#10;&#10;Description automatically generated with low confidence">
            <a:extLst>
              <a:ext uri="{FF2B5EF4-FFF2-40B4-BE49-F238E27FC236}">
                <a16:creationId xmlns:a16="http://schemas.microsoft.com/office/drawing/2014/main" id="{A220B95B-3BF0-478C-840C-BC02AB1FF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105" y="39103"/>
            <a:ext cx="1625895" cy="1103897"/>
          </a:xfrm>
          <a:prstGeom prst="rect">
            <a:avLst/>
          </a:prstGeom>
        </p:spPr>
      </p:pic>
    </p:spTree>
    <p:extLst>
      <p:ext uri="{BB962C8B-B14F-4D97-AF65-F5344CB8AC3E}">
        <p14:creationId xmlns:p14="http://schemas.microsoft.com/office/powerpoint/2010/main" val="3468812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prstGeom prst="rect">
            <a:avLst/>
          </a:prstGeom>
          <a:noFill/>
          <a:ln>
            <a:noFill/>
          </a:ln>
        </p:spPr>
        <p:txBody>
          <a:bodyPr spcFirstLastPara="1" vert="horz" wrap="square" lIns="91425" tIns="91425" rIns="91425" bIns="91425" anchor="b" anchorCtr="0">
            <a:noAutofit/>
          </a:bodyPr>
          <a:lstStyle/>
          <a:p>
            <a:pPr>
              <a:spcBef>
                <a:spcPts val="0"/>
              </a:spcBef>
              <a:buClr>
                <a:schemeClr val="dk2"/>
              </a:buClr>
              <a:buSzPts val="700"/>
            </a:pPr>
            <a:r>
              <a:rPr lang="en" sz="2800" b="1" dirty="0">
                <a:solidFill>
                  <a:schemeClr val="dk2"/>
                </a:solidFill>
                <a:ea typeface="Oswald"/>
                <a:cs typeface="Oswald"/>
                <a:sym typeface="Oswald"/>
              </a:rPr>
              <a:t> </a:t>
            </a:r>
            <a:r>
              <a:rPr lang="en" sz="2800" b="1" dirty="0">
                <a:solidFill>
                  <a:schemeClr val="dk2"/>
                </a:solidFill>
                <a:latin typeface="Times New Roman" panose="02020603050405020304" pitchFamily="18" charset="0"/>
                <a:ea typeface="Oswald"/>
                <a:cs typeface="Times New Roman" panose="02020603050405020304" pitchFamily="18" charset="0"/>
                <a:sym typeface="Oswald"/>
              </a:rPr>
              <a:t>Division of Vocational and</a:t>
            </a:r>
            <a:br>
              <a:rPr lang="en" sz="2800" b="1" dirty="0">
                <a:solidFill>
                  <a:schemeClr val="dk2"/>
                </a:solidFill>
                <a:latin typeface="Times New Roman" panose="02020603050405020304" pitchFamily="18" charset="0"/>
                <a:ea typeface="Oswald"/>
                <a:cs typeface="Times New Roman" panose="02020603050405020304" pitchFamily="18" charset="0"/>
                <a:sym typeface="Oswald"/>
              </a:rPr>
            </a:br>
            <a:r>
              <a:rPr lang="en" sz="2800" b="1" dirty="0">
                <a:solidFill>
                  <a:schemeClr val="dk2"/>
                </a:solidFill>
                <a:latin typeface="Times New Roman" panose="02020603050405020304" pitchFamily="18" charset="0"/>
                <a:ea typeface="Oswald"/>
                <a:cs typeface="Times New Roman" panose="02020603050405020304" pitchFamily="18" charset="0"/>
                <a:sym typeface="Oswald"/>
              </a:rPr>
              <a:t> Rehabilitation Services (DVRS)</a:t>
            </a:r>
            <a:endParaRPr b="1" dirty="0">
              <a:latin typeface="Times New Roman" panose="02020603050405020304" pitchFamily="18" charset="0"/>
              <a:cs typeface="Times New Roman" panose="02020603050405020304" pitchFamily="18" charset="0"/>
            </a:endParaRPr>
          </a:p>
        </p:txBody>
      </p:sp>
      <p:sp>
        <p:nvSpPr>
          <p:cNvPr id="392" name="Shape 392"/>
          <p:cNvSpPr txBox="1">
            <a:spLocks noGrp="1"/>
          </p:cNvSpPr>
          <p:nvPr>
            <p:ph sz="quarter" idx="1"/>
          </p:nvPr>
        </p:nvSpPr>
        <p:spPr>
          <a:xfrm>
            <a:off x="381000" y="990600"/>
            <a:ext cx="8229600" cy="4937760"/>
          </a:xfrm>
          <a:prstGeom prst="rect">
            <a:avLst/>
          </a:prstGeom>
          <a:noFill/>
          <a:ln>
            <a:noFill/>
          </a:ln>
        </p:spPr>
        <p:txBody>
          <a:bodyPr spcFirstLastPara="1" vert="horz" wrap="square" lIns="91425" tIns="91425" rIns="91425" bIns="91425" anchor="t" anchorCtr="0">
            <a:noAutofit/>
          </a:bodyPr>
          <a:lstStyle/>
          <a:p>
            <a:pPr marL="0" indent="0">
              <a:lnSpc>
                <a:spcPct val="115000"/>
              </a:lnSpc>
              <a:spcBef>
                <a:spcPts val="0"/>
              </a:spcBef>
              <a:buClr>
                <a:schemeClr val="dk1"/>
              </a:buClr>
              <a:buSzPts val="450"/>
              <a:buNone/>
            </a:pPr>
            <a:endParaRPr lang="en" sz="2000" b="1" i="1" dirty="0" smtClean="0">
              <a:solidFill>
                <a:srgbClr val="434343"/>
              </a:solidFill>
              <a:latin typeface="Oswald"/>
              <a:ea typeface="Oswald"/>
              <a:cs typeface="Oswald"/>
              <a:sym typeface="Oswald"/>
            </a:endParaRPr>
          </a:p>
          <a:p>
            <a:pPr marL="0" indent="0">
              <a:lnSpc>
                <a:spcPct val="115000"/>
              </a:lnSpc>
              <a:spcBef>
                <a:spcPts val="0"/>
              </a:spcBef>
              <a:buClr>
                <a:schemeClr val="dk1"/>
              </a:buClr>
              <a:buSzPts val="450"/>
              <a:buNone/>
            </a:pPr>
            <a:r>
              <a:rPr lang="en" sz="2000" b="1" i="1" dirty="0" smtClean="0">
                <a:solidFill>
                  <a:srgbClr val="434343"/>
                </a:solidFill>
                <a:latin typeface="Arial" panose="020B0604020202020204" pitchFamily="34" charset="0"/>
                <a:ea typeface="Oswald"/>
                <a:cs typeface="Arial" panose="020B0604020202020204" pitchFamily="34" charset="0"/>
                <a:sym typeface="Oswald"/>
              </a:rPr>
              <a:t>Program </a:t>
            </a:r>
            <a:r>
              <a:rPr lang="en" sz="2000" b="1" i="1" dirty="0">
                <a:solidFill>
                  <a:srgbClr val="434343"/>
                </a:solidFill>
                <a:latin typeface="Arial" panose="020B0604020202020204" pitchFamily="34" charset="0"/>
                <a:ea typeface="Oswald"/>
                <a:cs typeface="Arial" panose="020B0604020202020204" pitchFamily="34" charset="0"/>
                <a:sym typeface="Oswald"/>
              </a:rPr>
              <a:t>Description:</a:t>
            </a:r>
            <a:endParaRPr sz="2000" dirty="0">
              <a:latin typeface="Arial" panose="020B0604020202020204" pitchFamily="34" charset="0"/>
              <a:cs typeface="Arial" panose="020B0604020202020204" pitchFamily="34" charset="0"/>
            </a:endParaRPr>
          </a:p>
          <a:p>
            <a:pPr marL="0" indent="0">
              <a:lnSpc>
                <a:spcPct val="115000"/>
              </a:lnSpc>
              <a:spcBef>
                <a:spcPts val="0"/>
              </a:spcBef>
              <a:buClr>
                <a:schemeClr val="dk1"/>
              </a:buClr>
              <a:buSzPts val="450"/>
              <a:buNone/>
            </a:pPr>
            <a:r>
              <a:rPr lang="en" sz="2000" dirty="0">
                <a:solidFill>
                  <a:srgbClr val="434343"/>
                </a:solidFill>
                <a:latin typeface="Arial" panose="020B0604020202020204" pitchFamily="34" charset="0"/>
                <a:ea typeface="Oswald"/>
                <a:cs typeface="Arial" panose="020B0604020202020204" pitchFamily="34" charset="0"/>
                <a:sym typeface="Oswald"/>
              </a:rPr>
              <a:t>DVRS provides a wide range of individualized services to assist persons with disabilities to prepare for, obtain and/or maintain employment.</a:t>
            </a:r>
            <a:endParaRPr sz="2000" dirty="0">
              <a:latin typeface="Arial" panose="020B0604020202020204" pitchFamily="34" charset="0"/>
              <a:cs typeface="Arial" panose="020B0604020202020204" pitchFamily="34" charset="0"/>
            </a:endParaRPr>
          </a:p>
          <a:p>
            <a:pPr marL="0" indent="0">
              <a:lnSpc>
                <a:spcPct val="115000"/>
              </a:lnSpc>
              <a:spcBef>
                <a:spcPts val="0"/>
              </a:spcBef>
              <a:buClr>
                <a:schemeClr val="dk1"/>
              </a:buClr>
              <a:buSzPts val="1530"/>
              <a:buNone/>
            </a:pPr>
            <a:r>
              <a:rPr lang="en" sz="2000" dirty="0">
                <a:solidFill>
                  <a:srgbClr val="434343"/>
                </a:solidFill>
                <a:latin typeface="Arial" panose="020B0604020202020204" pitchFamily="34" charset="0"/>
                <a:ea typeface="Oswald"/>
                <a:cs typeface="Arial" panose="020B0604020202020204" pitchFamily="34" charset="0"/>
                <a:sym typeface="Oswald"/>
              </a:rPr>
              <a:t>Services include Vocational assistance, </a:t>
            </a:r>
            <a:r>
              <a:rPr lang="en" sz="2000" b="1" i="1" dirty="0">
                <a:solidFill>
                  <a:srgbClr val="434343"/>
                </a:solidFill>
                <a:latin typeface="Arial" panose="020B0604020202020204" pitchFamily="34" charset="0"/>
                <a:ea typeface="Oswald"/>
                <a:cs typeface="Arial" panose="020B0604020202020204" pitchFamily="34" charset="0"/>
                <a:sym typeface="Oswald"/>
              </a:rPr>
              <a:t>education and vocational training</a:t>
            </a:r>
            <a:r>
              <a:rPr lang="en" sz="2000" dirty="0">
                <a:solidFill>
                  <a:srgbClr val="434343"/>
                </a:solidFill>
                <a:latin typeface="Arial" panose="020B0604020202020204" pitchFamily="34" charset="0"/>
                <a:ea typeface="Oswald"/>
                <a:cs typeface="Arial" panose="020B0604020202020204" pitchFamily="34" charset="0"/>
                <a:sym typeface="Oswald"/>
              </a:rPr>
              <a:t>, and other services as required to assist the individual to achieve employment. </a:t>
            </a:r>
            <a:endParaRPr lang="en" sz="2000" dirty="0" smtClean="0">
              <a:solidFill>
                <a:srgbClr val="434343"/>
              </a:solidFill>
              <a:latin typeface="Arial" panose="020B0604020202020204" pitchFamily="34" charset="0"/>
              <a:ea typeface="Oswald"/>
              <a:cs typeface="Arial" panose="020B0604020202020204" pitchFamily="34" charset="0"/>
              <a:sym typeface="Oswald"/>
            </a:endParaRPr>
          </a:p>
          <a:p>
            <a:pPr marL="0" indent="0">
              <a:lnSpc>
                <a:spcPct val="115000"/>
              </a:lnSpc>
              <a:spcBef>
                <a:spcPts val="0"/>
              </a:spcBef>
              <a:buClr>
                <a:schemeClr val="dk1"/>
              </a:buClr>
              <a:buSzPts val="1530"/>
              <a:buNone/>
            </a:pPr>
            <a:endParaRPr sz="2000" dirty="0">
              <a:latin typeface="Arial" panose="020B0604020202020204" pitchFamily="34" charset="0"/>
              <a:cs typeface="Arial" panose="020B0604020202020204" pitchFamily="34" charset="0"/>
            </a:endParaRPr>
          </a:p>
          <a:p>
            <a:pPr marL="0" indent="0">
              <a:lnSpc>
                <a:spcPct val="115000"/>
              </a:lnSpc>
              <a:spcBef>
                <a:spcPts val="0"/>
              </a:spcBef>
              <a:buClr>
                <a:schemeClr val="dk1"/>
              </a:buClr>
              <a:buSzPts val="1190"/>
              <a:buNone/>
            </a:pPr>
            <a:r>
              <a:rPr lang="en" sz="2000" dirty="0">
                <a:solidFill>
                  <a:srgbClr val="434343"/>
                </a:solidFill>
                <a:latin typeface="Arial" panose="020B0604020202020204" pitchFamily="34" charset="0"/>
                <a:ea typeface="Oswald"/>
                <a:cs typeface="Arial" panose="020B0604020202020204" pitchFamily="34" charset="0"/>
                <a:sym typeface="Oswald"/>
              </a:rPr>
              <a:t>*Transportation assistance is available for eligible </a:t>
            </a:r>
            <a:r>
              <a:rPr lang="en" sz="2000" dirty="0" smtClean="0">
                <a:solidFill>
                  <a:srgbClr val="434343"/>
                </a:solidFill>
                <a:latin typeface="Arial" panose="020B0604020202020204" pitchFamily="34" charset="0"/>
                <a:ea typeface="Oswald"/>
                <a:cs typeface="Arial" panose="020B0604020202020204" pitchFamily="34" charset="0"/>
                <a:sym typeface="Oswald"/>
              </a:rPr>
              <a:t>individuals </a:t>
            </a:r>
            <a:r>
              <a:rPr lang="en" sz="2000" dirty="0">
                <a:solidFill>
                  <a:srgbClr val="434343"/>
                </a:solidFill>
                <a:latin typeface="Arial" panose="020B0604020202020204" pitchFamily="34" charset="0"/>
                <a:ea typeface="Oswald"/>
                <a:cs typeface="Arial" panose="020B0604020202020204" pitchFamily="34" charset="0"/>
                <a:sym typeface="Oswald"/>
              </a:rPr>
              <a:t>who are receiving Vocational Rehabilitation services</a:t>
            </a:r>
            <a:r>
              <a:rPr lang="en" sz="2000" dirty="0" smtClean="0">
                <a:solidFill>
                  <a:srgbClr val="434343"/>
                </a:solidFill>
                <a:latin typeface="Arial" panose="020B0604020202020204" pitchFamily="34" charset="0"/>
                <a:ea typeface="Oswald"/>
                <a:cs typeface="Arial" panose="020B0604020202020204" pitchFamily="34" charset="0"/>
                <a:sym typeface="Oswald"/>
              </a:rPr>
              <a:t>.</a:t>
            </a:r>
          </a:p>
          <a:p>
            <a:pPr marL="0" indent="0">
              <a:lnSpc>
                <a:spcPct val="115000"/>
              </a:lnSpc>
              <a:spcBef>
                <a:spcPts val="0"/>
              </a:spcBef>
              <a:buClr>
                <a:schemeClr val="dk1"/>
              </a:buClr>
              <a:buSzPts val="1190"/>
              <a:buNone/>
            </a:pPr>
            <a:endParaRPr sz="2000" dirty="0">
              <a:latin typeface="Arial" panose="020B0604020202020204" pitchFamily="34" charset="0"/>
              <a:cs typeface="Arial" panose="020B0604020202020204" pitchFamily="34" charset="0"/>
            </a:endParaRPr>
          </a:p>
          <a:p>
            <a:pPr marL="0" indent="0">
              <a:buClr>
                <a:schemeClr val="dk1"/>
              </a:buClr>
              <a:buSzPts val="450"/>
              <a:buNone/>
            </a:pPr>
            <a:endParaRPr dirty="0"/>
          </a:p>
          <a:p>
            <a:pPr marL="0" indent="0" algn="ctr">
              <a:buClr>
                <a:schemeClr val="dk1"/>
              </a:buClr>
              <a:buSzPts val="450"/>
              <a:buNone/>
            </a:pPr>
            <a:r>
              <a:rPr lang="en-US" sz="2000" dirty="0"/>
              <a:t>www.thearcfamilyinstitute.org</a:t>
            </a:r>
          </a:p>
          <a:p>
            <a:pPr marL="0" indent="0">
              <a:buClr>
                <a:schemeClr val="dk1"/>
              </a:buClr>
              <a:buSzPts val="450"/>
              <a:buNone/>
            </a:pPr>
            <a:endParaRPr lang="en-US" dirty="0"/>
          </a:p>
          <a:p>
            <a:pPr marL="0" indent="0" algn="ctr">
              <a:buClr>
                <a:schemeClr val="dk1"/>
              </a:buClr>
              <a:buSzPts val="450"/>
              <a:buNone/>
            </a:pPr>
            <a:endParaRPr lang="en-US" dirty="0"/>
          </a:p>
          <a:p>
            <a:pPr marL="0" indent="0">
              <a:buClr>
                <a:schemeClr val="dk1"/>
              </a:buClr>
              <a:buSzPts val="300"/>
              <a:buNone/>
            </a:pPr>
            <a:endParaRPr dirty="0"/>
          </a:p>
          <a:p>
            <a:pPr marL="0" indent="0">
              <a:buClr>
                <a:schemeClr val="dk1"/>
              </a:buClr>
              <a:buSzPts val="275"/>
              <a:buNone/>
            </a:pPr>
            <a:endParaRPr sz="1100" dirty="0">
              <a:solidFill>
                <a:srgbClr val="000000"/>
              </a:solidFill>
              <a:latin typeface="Arial"/>
              <a:ea typeface="Arial"/>
              <a:cs typeface="Arial"/>
              <a:sym typeface="Arial"/>
            </a:endParaRPr>
          </a:p>
          <a:p>
            <a:pPr marL="0" indent="0">
              <a:spcBef>
                <a:spcPts val="0"/>
              </a:spcBef>
              <a:buClr>
                <a:schemeClr val="dk1"/>
              </a:buClr>
              <a:buSzPts val="275"/>
              <a:buNone/>
            </a:pPr>
            <a:endParaRPr sz="1100" dirty="0">
              <a:solidFill>
                <a:srgbClr val="000000"/>
              </a:solidFill>
              <a:latin typeface="Arial"/>
              <a:ea typeface="Arial"/>
              <a:cs typeface="Arial"/>
              <a:sym typeface="Arial"/>
            </a:endParaRPr>
          </a:p>
          <a:p>
            <a:pPr marL="0" indent="0">
              <a:spcBef>
                <a:spcPts val="0"/>
              </a:spcBef>
              <a:buClr>
                <a:schemeClr val="dk1"/>
              </a:buClr>
              <a:buSzPts val="275"/>
              <a:buNone/>
            </a:pPr>
            <a:endParaRPr sz="1100" b="1" i="1" dirty="0">
              <a:solidFill>
                <a:srgbClr val="000000"/>
              </a:solidFill>
              <a:latin typeface="Arial"/>
              <a:ea typeface="Arial"/>
              <a:cs typeface="Arial"/>
              <a:sym typeface="Arial"/>
            </a:endParaRPr>
          </a:p>
          <a:p>
            <a:pPr marL="0" indent="0">
              <a:spcBef>
                <a:spcPts val="0"/>
              </a:spcBef>
              <a:buClr>
                <a:schemeClr val="dk1"/>
              </a:buClr>
              <a:buSzPts val="275"/>
              <a:buNone/>
            </a:pPr>
            <a:endParaRPr sz="1100" b="1" i="1" dirty="0">
              <a:solidFill>
                <a:srgbClr val="000000"/>
              </a:solidFill>
              <a:latin typeface="Arial"/>
              <a:ea typeface="Arial"/>
              <a:cs typeface="Arial"/>
              <a:sym typeface="Arial"/>
            </a:endParaRPr>
          </a:p>
          <a:p>
            <a:pPr marL="0" indent="0">
              <a:spcBef>
                <a:spcPts val="0"/>
              </a:spcBef>
              <a:buClr>
                <a:schemeClr val="dk1"/>
              </a:buClr>
              <a:buSzPts val="275"/>
              <a:buNone/>
            </a:pPr>
            <a:endParaRPr sz="1100" b="1" i="1" dirty="0">
              <a:solidFill>
                <a:srgbClr val="000000"/>
              </a:solidFill>
              <a:latin typeface="Arial"/>
              <a:ea typeface="Arial"/>
              <a:cs typeface="Arial"/>
              <a:sym typeface="Arial"/>
            </a:endParaRPr>
          </a:p>
          <a:p>
            <a:pPr marL="0" indent="0">
              <a:lnSpc>
                <a:spcPct val="115000"/>
              </a:lnSpc>
              <a:spcBef>
                <a:spcPts val="0"/>
              </a:spcBef>
              <a:buClr>
                <a:schemeClr val="dk1"/>
              </a:buClr>
              <a:buSzPts val="275"/>
              <a:buNone/>
            </a:pPr>
            <a:endParaRPr sz="1100" dirty="0">
              <a:solidFill>
                <a:srgbClr val="000000"/>
              </a:solidFill>
              <a:latin typeface="Arial"/>
              <a:ea typeface="Arial"/>
              <a:cs typeface="Arial"/>
              <a:sym typeface="Arial"/>
            </a:endParaRPr>
          </a:p>
          <a:p>
            <a:pPr marL="0" indent="0">
              <a:spcBef>
                <a:spcPts val="0"/>
              </a:spcBef>
              <a:buClr>
                <a:schemeClr val="dk1"/>
              </a:buClr>
              <a:buSzPts val="750"/>
              <a:buNone/>
            </a:pPr>
            <a:endParaRPr sz="3000" dirty="0">
              <a:solidFill>
                <a:schemeClr val="dk1"/>
              </a:solidFill>
              <a:latin typeface="Arial"/>
              <a:ea typeface="Arial"/>
              <a:cs typeface="Arial"/>
              <a:sym typeface="Arial"/>
            </a:endParaRPr>
          </a:p>
        </p:txBody>
      </p:sp>
      <p:pic>
        <p:nvPicPr>
          <p:cNvPr id="4" name="Picture 3" descr="Company name&#10;&#10;Description automatically generated with low confidence">
            <a:extLst>
              <a:ext uri="{FF2B5EF4-FFF2-40B4-BE49-F238E27FC236}">
                <a16:creationId xmlns:a16="http://schemas.microsoft.com/office/drawing/2014/main" id="{9BA65E39-127A-493D-9D5B-EDC413DA9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105" y="23191"/>
            <a:ext cx="1625895" cy="1103897"/>
          </a:xfrm>
          <a:prstGeom prst="rect">
            <a:avLst/>
          </a:prstGeom>
        </p:spPr>
      </p:pic>
    </p:spTree>
    <p:extLst>
      <p:ext uri="{BB962C8B-B14F-4D97-AF65-F5344CB8AC3E}">
        <p14:creationId xmlns:p14="http://schemas.microsoft.com/office/powerpoint/2010/main" val="3087523139"/>
      </p:ext>
    </p:extLst>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prstGeom prst="rect">
            <a:avLst/>
          </a:prstGeom>
          <a:noFill/>
          <a:ln>
            <a:noFill/>
          </a:ln>
        </p:spPr>
        <p:txBody>
          <a:bodyPr spcFirstLastPara="1" vert="horz" wrap="square" lIns="91425" tIns="91425" rIns="91425" bIns="91425" anchor="b" anchorCtr="0">
            <a:noAutofit/>
          </a:bodyPr>
          <a:lstStyle/>
          <a:p>
            <a:pPr>
              <a:spcBef>
                <a:spcPts val="0"/>
              </a:spcBef>
              <a:buClr>
                <a:schemeClr val="dk2"/>
              </a:buClr>
              <a:buSzPts val="700"/>
            </a:pPr>
            <a:r>
              <a:rPr lang="en" sz="2800" b="1" dirty="0">
                <a:solidFill>
                  <a:schemeClr val="dk2"/>
                </a:solidFill>
                <a:latin typeface="Times New Roman" panose="02020603050405020304" pitchFamily="18" charset="0"/>
                <a:ea typeface="Oswald"/>
                <a:cs typeface="Times New Roman" panose="02020603050405020304" pitchFamily="18" charset="0"/>
                <a:sym typeface="Oswald"/>
              </a:rPr>
              <a:t>DVRS </a:t>
            </a:r>
            <a:br>
              <a:rPr lang="en" sz="2800" b="1" dirty="0">
                <a:solidFill>
                  <a:schemeClr val="dk2"/>
                </a:solidFill>
                <a:latin typeface="Times New Roman" panose="02020603050405020304" pitchFamily="18" charset="0"/>
                <a:ea typeface="Oswald"/>
                <a:cs typeface="Times New Roman" panose="02020603050405020304" pitchFamily="18" charset="0"/>
                <a:sym typeface="Oswald"/>
              </a:rPr>
            </a:br>
            <a:r>
              <a:rPr lang="en" sz="2800" b="1" dirty="0">
                <a:solidFill>
                  <a:schemeClr val="dk2"/>
                </a:solidFill>
                <a:latin typeface="Times New Roman" panose="02020603050405020304" pitchFamily="18" charset="0"/>
                <a:ea typeface="Oswald"/>
                <a:cs typeface="Times New Roman" panose="02020603050405020304" pitchFamily="18" charset="0"/>
                <a:sym typeface="Oswald"/>
              </a:rPr>
              <a:t>Can Provide The Following</a:t>
            </a:r>
            <a:endParaRPr b="1" dirty="0">
              <a:latin typeface="Times New Roman" panose="02020603050405020304" pitchFamily="18" charset="0"/>
              <a:cs typeface="Times New Roman" panose="02020603050405020304" pitchFamily="18" charset="0"/>
            </a:endParaRPr>
          </a:p>
        </p:txBody>
      </p:sp>
      <p:sp>
        <p:nvSpPr>
          <p:cNvPr id="399" name="Shape 399"/>
          <p:cNvSpPr txBox="1">
            <a:spLocks noGrp="1"/>
          </p:cNvSpPr>
          <p:nvPr>
            <p:ph sz="quarter" idx="1"/>
          </p:nvPr>
        </p:nvSpPr>
        <p:spPr>
          <a:prstGeom prst="rect">
            <a:avLst/>
          </a:prstGeom>
          <a:noFill/>
          <a:ln>
            <a:noFill/>
          </a:ln>
        </p:spPr>
        <p:txBody>
          <a:bodyPr spcFirstLastPara="1" vert="horz" wrap="square" lIns="91425" tIns="91425" rIns="91425" bIns="91425" anchor="t" anchorCtr="0">
            <a:noAutofit/>
          </a:bodyPr>
          <a:lstStyle/>
          <a:p>
            <a:pPr marL="0" indent="0">
              <a:lnSpc>
                <a:spcPct val="146250"/>
              </a:lnSpc>
              <a:spcBef>
                <a:spcPts val="0"/>
              </a:spcBef>
              <a:buClr>
                <a:schemeClr val="dk1"/>
              </a:buClr>
              <a:buSzPts val="450"/>
              <a:buNone/>
            </a:pPr>
            <a:endParaRPr sz="1800" b="1" i="1" dirty="0">
              <a:solidFill>
                <a:srgbClr val="434343"/>
              </a:solidFill>
              <a:latin typeface="Arial"/>
              <a:ea typeface="Arial"/>
              <a:cs typeface="Arial"/>
              <a:sym typeface="Arial"/>
            </a:endParaRPr>
          </a:p>
          <a:p>
            <a:pPr marL="508000" indent="-342900">
              <a:lnSpc>
                <a:spcPct val="146250"/>
              </a:lnSpc>
              <a:spcBef>
                <a:spcPts val="0"/>
              </a:spcBef>
              <a:buClr>
                <a:srgbClr val="434343"/>
              </a:buClr>
              <a:buSzPts val="1800"/>
              <a:buFont typeface="Oswald"/>
              <a:buChar char="●"/>
            </a:pPr>
            <a:r>
              <a:rPr lang="en" sz="2000" dirty="0">
                <a:solidFill>
                  <a:srgbClr val="434343"/>
                </a:solidFill>
                <a:latin typeface="Arial" panose="020B0604020202020204" pitchFamily="34" charset="0"/>
                <a:ea typeface="Oswald"/>
                <a:cs typeface="Arial" panose="020B0604020202020204" pitchFamily="34" charset="0"/>
                <a:sym typeface="Oswald"/>
              </a:rPr>
              <a:t>Skills Training - Vocational school, technology or trade school, business school, etc.</a:t>
            </a:r>
            <a:endParaRPr sz="2000" dirty="0">
              <a:latin typeface="Arial" panose="020B0604020202020204" pitchFamily="34" charset="0"/>
              <a:cs typeface="Arial" panose="020B0604020202020204" pitchFamily="34" charset="0"/>
            </a:endParaRPr>
          </a:p>
          <a:p>
            <a:pPr marL="508000" indent="-342900">
              <a:lnSpc>
                <a:spcPct val="146250"/>
              </a:lnSpc>
              <a:spcBef>
                <a:spcPts val="0"/>
              </a:spcBef>
              <a:buClr>
                <a:srgbClr val="434343"/>
              </a:buClr>
              <a:buSzPts val="1800"/>
              <a:buFont typeface="Oswald"/>
              <a:buChar char="●"/>
            </a:pPr>
            <a:r>
              <a:rPr lang="en" sz="2000" b="1" i="1" dirty="0">
                <a:solidFill>
                  <a:srgbClr val="434343"/>
                </a:solidFill>
                <a:latin typeface="Arial" panose="020B0604020202020204" pitchFamily="34" charset="0"/>
                <a:ea typeface="Oswald"/>
                <a:cs typeface="Arial" panose="020B0604020202020204" pitchFamily="34" charset="0"/>
                <a:sym typeface="Oswald"/>
              </a:rPr>
              <a:t>College Training - 2 or 4 year programs leading to a degree</a:t>
            </a:r>
            <a:endParaRPr sz="2000" dirty="0">
              <a:latin typeface="Arial" panose="020B0604020202020204" pitchFamily="34" charset="0"/>
              <a:cs typeface="Arial" panose="020B0604020202020204" pitchFamily="34" charset="0"/>
            </a:endParaRPr>
          </a:p>
          <a:p>
            <a:pPr marL="508000" indent="-342900">
              <a:lnSpc>
                <a:spcPct val="146250"/>
              </a:lnSpc>
              <a:spcBef>
                <a:spcPts val="0"/>
              </a:spcBef>
              <a:buClr>
                <a:srgbClr val="434343"/>
              </a:buClr>
              <a:buSzPts val="1800"/>
              <a:buFont typeface="Oswald"/>
              <a:buChar char="●"/>
            </a:pPr>
            <a:r>
              <a:rPr lang="en" sz="2000" dirty="0">
                <a:solidFill>
                  <a:srgbClr val="434343"/>
                </a:solidFill>
                <a:latin typeface="Arial" panose="020B0604020202020204" pitchFamily="34" charset="0"/>
                <a:ea typeface="Oswald"/>
                <a:cs typeface="Arial" panose="020B0604020202020204" pitchFamily="34" charset="0"/>
                <a:sym typeface="Oswald"/>
              </a:rPr>
              <a:t>Driver Training - Assessment of driving ability and equipment needed to drive safely; assistance in purchasing driver training lessons if needed to reach a specific work goal.</a:t>
            </a:r>
          </a:p>
          <a:p>
            <a:pPr marL="165100" indent="0">
              <a:lnSpc>
                <a:spcPct val="146250"/>
              </a:lnSpc>
              <a:spcBef>
                <a:spcPts val="0"/>
              </a:spcBef>
              <a:buClr>
                <a:srgbClr val="434343"/>
              </a:buClr>
              <a:buSzPts val="1800"/>
              <a:buNone/>
            </a:pPr>
            <a:endParaRPr sz="2000" dirty="0">
              <a:latin typeface="Arial" panose="020B0604020202020204" pitchFamily="34" charset="0"/>
              <a:cs typeface="Arial" panose="020B0604020202020204" pitchFamily="34" charset="0"/>
            </a:endParaRPr>
          </a:p>
          <a:p>
            <a:pPr marL="0" indent="0">
              <a:buClr>
                <a:schemeClr val="dk1"/>
              </a:buClr>
              <a:buSzPts val="450"/>
              <a:buNone/>
            </a:pPr>
            <a:r>
              <a:rPr lang="en" sz="2000" dirty="0">
                <a:solidFill>
                  <a:srgbClr val="434343"/>
                </a:solidFill>
                <a:latin typeface="Arial" panose="020B0604020202020204" pitchFamily="34" charset="0"/>
                <a:ea typeface="Oswald"/>
                <a:cs typeface="Arial" panose="020B0604020202020204" pitchFamily="34" charset="0"/>
                <a:sym typeface="Oswald"/>
              </a:rPr>
              <a:t>Contact your local office or call the Central Office at 609-292-5987 </a:t>
            </a:r>
          </a:p>
          <a:p>
            <a:pPr marL="0" indent="0">
              <a:buClr>
                <a:schemeClr val="dk1"/>
              </a:buClr>
              <a:buSzPts val="450"/>
              <a:buNone/>
            </a:pPr>
            <a:r>
              <a:rPr lang="en" sz="2000" dirty="0">
                <a:solidFill>
                  <a:srgbClr val="434343"/>
                </a:solidFill>
                <a:latin typeface="Arial" panose="020B0604020202020204" pitchFamily="34" charset="0"/>
                <a:ea typeface="Oswald"/>
                <a:cs typeface="Arial" panose="020B0604020202020204" pitchFamily="34" charset="0"/>
                <a:sym typeface="Oswald"/>
              </a:rPr>
              <a:t>for further information.</a:t>
            </a:r>
            <a:r>
              <a:rPr lang="en" sz="2000" dirty="0">
                <a:solidFill>
                  <a:srgbClr val="434343"/>
                </a:solidFill>
                <a:latin typeface="Arial" panose="020B0604020202020204" pitchFamily="34" charset="0"/>
                <a:ea typeface="Arial"/>
                <a:cs typeface="Arial" panose="020B0604020202020204" pitchFamily="34" charset="0"/>
                <a:sym typeface="Arial"/>
              </a:rPr>
              <a:t> </a:t>
            </a:r>
            <a:r>
              <a:rPr lang="en" sz="2000" u="sng" dirty="0">
                <a:solidFill>
                  <a:schemeClr val="hlink"/>
                </a:solidFill>
                <a:latin typeface="Arial" panose="020B0604020202020204" pitchFamily="34" charset="0"/>
                <a:ea typeface="Arial"/>
                <a:cs typeface="Arial" panose="020B0604020202020204" pitchFamily="34" charset="0"/>
                <a:sym typeface="Arial"/>
                <a:hlinkClick r:id="rId3"/>
              </a:rPr>
              <a:t>​</a:t>
            </a:r>
            <a:endParaRPr sz="2000" dirty="0">
              <a:latin typeface="Arial" panose="020B0604020202020204" pitchFamily="34" charset="0"/>
              <a:cs typeface="Arial" panose="020B0604020202020204" pitchFamily="34" charset="0"/>
            </a:endParaRPr>
          </a:p>
          <a:p>
            <a:pPr marL="0" indent="0">
              <a:lnSpc>
                <a:spcPct val="146250"/>
              </a:lnSpc>
              <a:spcBef>
                <a:spcPts val="0"/>
              </a:spcBef>
              <a:buClr>
                <a:schemeClr val="dk1"/>
              </a:buClr>
              <a:buSzPts val="450"/>
              <a:buNone/>
            </a:pPr>
            <a:endParaRPr sz="1800" dirty="0">
              <a:solidFill>
                <a:srgbClr val="555555"/>
              </a:solidFill>
              <a:latin typeface="Arial"/>
              <a:ea typeface="Arial"/>
              <a:cs typeface="Arial"/>
              <a:sym typeface="Arial"/>
            </a:endParaRPr>
          </a:p>
          <a:p>
            <a:pPr marL="0" indent="0">
              <a:spcBef>
                <a:spcPts val="0"/>
              </a:spcBef>
              <a:buClr>
                <a:schemeClr val="dk1"/>
              </a:buClr>
              <a:buSzPts val="750"/>
              <a:buNone/>
            </a:pPr>
            <a:endParaRPr lang="en-US" sz="1800" dirty="0">
              <a:solidFill>
                <a:srgbClr val="555555"/>
              </a:solidFill>
              <a:latin typeface="Arial"/>
              <a:cs typeface="Arial"/>
              <a:sym typeface="Arial"/>
            </a:endParaRPr>
          </a:p>
          <a:p>
            <a:pPr marL="0" indent="0">
              <a:spcBef>
                <a:spcPts val="0"/>
              </a:spcBef>
              <a:buClr>
                <a:schemeClr val="dk1"/>
              </a:buClr>
              <a:buSzPts val="750"/>
              <a:buNone/>
            </a:pPr>
            <a:r>
              <a:rPr lang="en-US" sz="1800" dirty="0">
                <a:solidFill>
                  <a:srgbClr val="555555"/>
                </a:solidFill>
                <a:latin typeface="Arial"/>
                <a:cs typeface="Arial"/>
                <a:sym typeface="Arial"/>
              </a:rPr>
              <a:t>                            </a:t>
            </a:r>
            <a:r>
              <a:rPr lang="en-US" sz="2000" dirty="0"/>
              <a:t>www.thearcfamilyinstitute.org</a:t>
            </a:r>
          </a:p>
          <a:p>
            <a:pPr marL="0" indent="0">
              <a:spcBef>
                <a:spcPts val="0"/>
              </a:spcBef>
              <a:buClr>
                <a:schemeClr val="dk1"/>
              </a:buClr>
              <a:buSzPts val="750"/>
              <a:buNone/>
            </a:pPr>
            <a:endParaRPr sz="3000" dirty="0">
              <a:solidFill>
                <a:schemeClr val="dk1"/>
              </a:solidFill>
              <a:latin typeface="Arial"/>
              <a:ea typeface="Arial"/>
              <a:cs typeface="Arial"/>
              <a:sym typeface="Arial"/>
            </a:endParaRPr>
          </a:p>
        </p:txBody>
      </p:sp>
      <p:pic>
        <p:nvPicPr>
          <p:cNvPr id="4" name="Picture 3" descr="Company name&#10;&#10;Description automatically generated with low confidence">
            <a:extLst>
              <a:ext uri="{FF2B5EF4-FFF2-40B4-BE49-F238E27FC236}">
                <a16:creationId xmlns:a16="http://schemas.microsoft.com/office/drawing/2014/main" id="{BC0C2C4B-5F46-48C1-BFE2-CEEDEED45C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4792" y="19878"/>
            <a:ext cx="1625895" cy="1103897"/>
          </a:xfrm>
          <a:prstGeom prst="rect">
            <a:avLst/>
          </a:prstGeom>
        </p:spPr>
      </p:pic>
    </p:spTree>
    <p:extLst>
      <p:ext uri="{BB962C8B-B14F-4D97-AF65-F5344CB8AC3E}">
        <p14:creationId xmlns:p14="http://schemas.microsoft.com/office/powerpoint/2010/main" val="283649249"/>
      </p:ext>
    </p:extLst>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868"/>
            <a:ext cx="8229600" cy="1055132"/>
          </a:xfrm>
        </p:spPr>
        <p:txBody>
          <a:bodyPr>
            <a:noAutofit/>
          </a:bodyPr>
          <a:lstStyle/>
          <a:p>
            <a:r>
              <a:rPr lang="en" b="1" dirty="0">
                <a:latin typeface="Times New Roman" panose="02020603050405020304" pitchFamily="18" charset="0"/>
                <a:cs typeface="Times New Roman" panose="02020603050405020304" pitchFamily="18" charset="0"/>
              </a:rPr>
              <a:t/>
            </a:r>
            <a:br>
              <a:rPr lang="en" b="1" dirty="0">
                <a:latin typeface="Times New Roman" panose="02020603050405020304" pitchFamily="18" charset="0"/>
                <a:cs typeface="Times New Roman" panose="02020603050405020304" pitchFamily="18" charset="0"/>
              </a:rPr>
            </a:br>
            <a:r>
              <a:rPr lang="en" b="1" dirty="0">
                <a:latin typeface="Times New Roman" panose="02020603050405020304" pitchFamily="18" charset="0"/>
                <a:cs typeface="Times New Roman" panose="02020603050405020304" pitchFamily="18" charset="0"/>
              </a:rPr>
              <a:t/>
            </a:r>
            <a:br>
              <a:rPr lang="en" b="1" dirty="0">
                <a:latin typeface="Times New Roman" panose="02020603050405020304" pitchFamily="18" charset="0"/>
                <a:cs typeface="Times New Roman" panose="02020603050405020304" pitchFamily="18" charset="0"/>
              </a:rPr>
            </a:br>
            <a:r>
              <a:rPr lang="en" b="1" dirty="0">
                <a:latin typeface="Times New Roman" panose="02020603050405020304" pitchFamily="18" charset="0"/>
                <a:cs typeface="Times New Roman" panose="02020603050405020304" pitchFamily="18" charset="0"/>
              </a:rPr>
              <a:t>Federal Financial Aid</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lnSpcReduction="10000"/>
          </a:bodyPr>
          <a:lstStyle/>
          <a:p>
            <a:pPr marL="0" lvl="0" indent="0">
              <a:buClr>
                <a:srgbClr val="292934"/>
              </a:buClr>
              <a:buSzPct val="100000"/>
              <a:buNone/>
            </a:pPr>
            <a:r>
              <a:rPr lang="en" sz="2000" kern="0" dirty="0">
                <a:solidFill>
                  <a:srgbClr val="292934"/>
                </a:solidFill>
                <a:latin typeface="Arial" panose="020B0604020202020204" pitchFamily="34" charset="0"/>
                <a:cs typeface="Arial" panose="020B0604020202020204" pitchFamily="34" charset="0"/>
                <a:sym typeface="Arial"/>
                <a:rtl val="0"/>
              </a:rPr>
              <a:t>The Post Secondary Education Program must be an approved Comprehensive Transition Program (CTP) through Federal Student Aid.</a:t>
            </a:r>
          </a:p>
          <a:p>
            <a:pPr marL="0" lvl="0" indent="0">
              <a:buClr>
                <a:srgbClr val="292934"/>
              </a:buClr>
              <a:buSzPct val="100000"/>
              <a:buNone/>
            </a:pPr>
            <a:r>
              <a:rPr lang="en" sz="2000" kern="0" dirty="0">
                <a:solidFill>
                  <a:srgbClr val="292934"/>
                </a:solidFill>
                <a:latin typeface="Arial" panose="020B0604020202020204" pitchFamily="34" charset="0"/>
                <a:cs typeface="Arial" panose="020B0604020202020204" pitchFamily="34" charset="0"/>
                <a:sym typeface="Arial"/>
                <a:rtl val="0"/>
              </a:rPr>
              <a:t>Students are eligible for:</a:t>
            </a:r>
          </a:p>
          <a:p>
            <a:pPr marL="457200" lvl="0" indent="-342900">
              <a:buClr>
                <a:srgbClr val="292934"/>
              </a:buClr>
              <a:buSzPct val="100000"/>
              <a:buFont typeface="Arial"/>
              <a:buChar char="●"/>
            </a:pPr>
            <a:r>
              <a:rPr lang="en" sz="2000" kern="0" dirty="0">
                <a:solidFill>
                  <a:srgbClr val="292934"/>
                </a:solidFill>
                <a:latin typeface="Arial" panose="020B0604020202020204" pitchFamily="34" charset="0"/>
                <a:cs typeface="Arial" panose="020B0604020202020204" pitchFamily="34" charset="0"/>
                <a:sym typeface="Arial"/>
                <a:rtl val="0"/>
              </a:rPr>
              <a:t>Pell Grants</a:t>
            </a:r>
          </a:p>
          <a:p>
            <a:pPr marL="457200" lvl="0" indent="-342900">
              <a:buClr>
                <a:srgbClr val="292934"/>
              </a:buClr>
              <a:buSzPct val="100000"/>
              <a:buFont typeface="Arial"/>
              <a:buChar char="●"/>
            </a:pPr>
            <a:r>
              <a:rPr lang="en" sz="2000" kern="0" dirty="0">
                <a:solidFill>
                  <a:srgbClr val="292934"/>
                </a:solidFill>
                <a:latin typeface="Arial" panose="020B0604020202020204" pitchFamily="34" charset="0"/>
                <a:cs typeface="Arial" panose="020B0604020202020204" pitchFamily="34" charset="0"/>
                <a:sym typeface="Arial"/>
                <a:rtl val="0"/>
              </a:rPr>
              <a:t>Supplemental Education Opportunity Grants</a:t>
            </a:r>
          </a:p>
          <a:p>
            <a:pPr marL="457200" lvl="0" indent="-342900">
              <a:buClr>
                <a:srgbClr val="292934"/>
              </a:buClr>
              <a:buSzPct val="100000"/>
              <a:buFont typeface="Arial"/>
              <a:buChar char="●"/>
            </a:pPr>
            <a:r>
              <a:rPr lang="en" sz="2000" kern="0" dirty="0">
                <a:solidFill>
                  <a:srgbClr val="292934"/>
                </a:solidFill>
                <a:latin typeface="Arial" panose="020B0604020202020204" pitchFamily="34" charset="0"/>
                <a:cs typeface="Arial" panose="020B0604020202020204" pitchFamily="34" charset="0"/>
                <a:sym typeface="Arial"/>
                <a:rtl val="0"/>
              </a:rPr>
              <a:t>Federal Work Study</a:t>
            </a:r>
          </a:p>
          <a:p>
            <a:pPr marL="0" lvl="0" indent="0">
              <a:spcBef>
                <a:spcPts val="600"/>
              </a:spcBef>
              <a:buClr>
                <a:srgbClr val="292934"/>
              </a:buClr>
              <a:buSzPct val="100000"/>
              <a:buNone/>
            </a:pPr>
            <a:endParaRPr lang="en-US" sz="1200" kern="0" dirty="0" smtClean="0">
              <a:solidFill>
                <a:srgbClr val="292934"/>
              </a:solidFill>
              <a:latin typeface="Arial"/>
              <a:cs typeface="Arial"/>
              <a:sym typeface="Arial"/>
              <a:hlinkClick r:id="rId2"/>
              <a:rtl val="0"/>
            </a:endParaRPr>
          </a:p>
          <a:p>
            <a:pPr marL="0" lvl="0" indent="0">
              <a:spcBef>
                <a:spcPts val="600"/>
              </a:spcBef>
              <a:buClr>
                <a:srgbClr val="292934"/>
              </a:buClr>
              <a:buSzPct val="100000"/>
              <a:buNone/>
            </a:pPr>
            <a:r>
              <a:rPr lang="en-US" sz="1200" kern="0" dirty="0" smtClean="0">
                <a:solidFill>
                  <a:srgbClr val="292934"/>
                </a:solidFill>
                <a:latin typeface="Arial"/>
                <a:cs typeface="Arial"/>
                <a:sym typeface="Arial"/>
                <a:hlinkClick r:id="rId2"/>
                <a:rtl val="0"/>
              </a:rPr>
              <a:t>Approved CTP Programs</a:t>
            </a:r>
            <a:endParaRPr lang="en-US" sz="1200" kern="0" dirty="0">
              <a:solidFill>
                <a:srgbClr val="292934"/>
              </a:solidFill>
              <a:latin typeface="Arial"/>
              <a:cs typeface="Arial"/>
              <a:sym typeface="Arial"/>
              <a:hlinkClick r:id="rId2"/>
              <a:rtl val="0"/>
            </a:endParaRPr>
          </a:p>
          <a:p>
            <a:r>
              <a:rPr lang="en-US" sz="1900" b="1" dirty="0">
                <a:latin typeface="Arial" panose="020B0604020202020204" pitchFamily="34" charset="0"/>
                <a:cs typeface="Arial" panose="020B0604020202020204" pitchFamily="34" charset="0"/>
              </a:rPr>
              <a:t>Camden County College</a:t>
            </a:r>
          </a:p>
          <a:p>
            <a:r>
              <a:rPr lang="en-US" sz="1900" dirty="0">
                <a:latin typeface="Arial" panose="020B0604020202020204" pitchFamily="34" charset="0"/>
                <a:cs typeface="Arial" panose="020B0604020202020204" pitchFamily="34" charset="0"/>
              </a:rPr>
              <a:t>Blackwood, New Jersey</a:t>
            </a:r>
          </a:p>
          <a:p>
            <a:r>
              <a:rPr lang="en-US" sz="1900" b="1" dirty="0">
                <a:latin typeface="Arial" panose="020B0604020202020204" pitchFamily="34" charset="0"/>
                <a:cs typeface="Arial" panose="020B0604020202020204" pitchFamily="34" charset="0"/>
              </a:rPr>
              <a:t>The College of New Jersey</a:t>
            </a:r>
          </a:p>
          <a:p>
            <a:r>
              <a:rPr lang="en-US" sz="1900" dirty="0">
                <a:latin typeface="Arial" panose="020B0604020202020204" pitchFamily="34" charset="0"/>
                <a:cs typeface="Arial" panose="020B0604020202020204" pitchFamily="34" charset="0"/>
              </a:rPr>
              <a:t>Ewing, New Jersey</a:t>
            </a:r>
          </a:p>
          <a:p>
            <a:r>
              <a:rPr lang="en-US" sz="1900" b="1" dirty="0">
                <a:latin typeface="Arial" panose="020B0604020202020204" pitchFamily="34" charset="0"/>
                <a:cs typeface="Arial" panose="020B0604020202020204" pitchFamily="34" charset="0"/>
              </a:rPr>
              <a:t>Georgian Court University</a:t>
            </a:r>
          </a:p>
          <a:p>
            <a:r>
              <a:rPr lang="en-US" sz="1900" dirty="0">
                <a:latin typeface="Arial" panose="020B0604020202020204" pitchFamily="34" charset="0"/>
                <a:cs typeface="Arial" panose="020B0604020202020204" pitchFamily="34" charset="0"/>
              </a:rPr>
              <a:t>Lakewood, New Jersey</a:t>
            </a:r>
          </a:p>
          <a:p>
            <a:endParaRPr lang="en-US" dirty="0"/>
          </a:p>
        </p:txBody>
      </p:sp>
      <p:sp>
        <p:nvSpPr>
          <p:cNvPr id="4" name="TextBox 3"/>
          <p:cNvSpPr txBox="1"/>
          <p:nvPr/>
        </p:nvSpPr>
        <p:spPr>
          <a:xfrm>
            <a:off x="2971800" y="6400800"/>
            <a:ext cx="3200400" cy="369332"/>
          </a:xfrm>
          <a:prstGeom prst="rect">
            <a:avLst/>
          </a:prstGeom>
          <a:noFill/>
        </p:spPr>
        <p:txBody>
          <a:bodyPr wrap="square" rtlCol="0">
            <a:spAutoFit/>
          </a:bodyPr>
          <a:lstStyle/>
          <a:p>
            <a:r>
              <a:rPr lang="en-US" dirty="0"/>
              <a:t>www.thearcfamilyinstitute.org</a:t>
            </a:r>
          </a:p>
        </p:txBody>
      </p:sp>
      <p:pic>
        <p:nvPicPr>
          <p:cNvPr id="6146" name="Picture 2" descr="C:\Users\jmaseko\AppData\Local\Microsoft\Windows\Temporary Internet Files\Content.IE5\3GFDVWRE\8224546207_7056d39707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9292" y="4572000"/>
            <a:ext cx="1981760" cy="13222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ompany name&#10;&#10;Description automatically generated with low confidence">
            <a:extLst>
              <a:ext uri="{FF2B5EF4-FFF2-40B4-BE49-F238E27FC236}">
                <a16:creationId xmlns:a16="http://schemas.microsoft.com/office/drawing/2014/main" id="{AE3ED76A-2108-4B9B-9729-6785383C42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8105" y="63485"/>
            <a:ext cx="1625895" cy="1103897"/>
          </a:xfrm>
          <a:prstGeom prst="rect">
            <a:avLst/>
          </a:prstGeom>
        </p:spPr>
      </p:pic>
    </p:spTree>
    <p:extLst>
      <p:ext uri="{BB962C8B-B14F-4D97-AF65-F5344CB8AC3E}">
        <p14:creationId xmlns:p14="http://schemas.microsoft.com/office/powerpoint/2010/main" val="2118942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 b="1" dirty="0">
                <a:latin typeface="Times New Roman" panose="02020603050405020304" pitchFamily="18" charset="0"/>
                <a:cs typeface="Times New Roman" panose="02020603050405020304" pitchFamily="18" charset="0"/>
              </a:rPr>
              <a:t/>
            </a:r>
            <a:br>
              <a:rPr lang="en" b="1" dirty="0">
                <a:latin typeface="Times New Roman" panose="02020603050405020304" pitchFamily="18" charset="0"/>
                <a:cs typeface="Times New Roman" panose="02020603050405020304" pitchFamily="18" charset="0"/>
              </a:rPr>
            </a:br>
            <a:r>
              <a:rPr lang="en" b="1" dirty="0">
                <a:latin typeface="Times New Roman" panose="02020603050405020304" pitchFamily="18" charset="0"/>
                <a:cs typeface="Times New Roman" panose="02020603050405020304" pitchFamily="18" charset="0"/>
              </a:rPr>
              <a:t>Medicaid Waiver</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fontScale="92500"/>
          </a:bodyPr>
          <a:lstStyle/>
          <a:p>
            <a:pPr marL="0" lvl="0" indent="0">
              <a:buClr>
                <a:srgbClr val="292934"/>
              </a:buClr>
              <a:buSzPct val="100000"/>
              <a:buNone/>
            </a:pPr>
            <a:r>
              <a:rPr lang="en-US" sz="2000" dirty="0" smtClean="0">
                <a:latin typeface="Arial" panose="020B0604020202020204" pitchFamily="34" charset="0"/>
                <a:cs typeface="Arial" panose="020B0604020202020204" pitchFamily="34" charset="0"/>
              </a:rPr>
              <a:t>Services </a:t>
            </a:r>
            <a:r>
              <a:rPr lang="en-US" sz="2000" dirty="0">
                <a:latin typeface="Arial" panose="020B0604020202020204" pitchFamily="34" charset="0"/>
                <a:cs typeface="Arial" panose="020B0604020202020204" pitchFamily="34" charset="0"/>
              </a:rPr>
              <a:t>that may be covered by Medicaid </a:t>
            </a:r>
            <a:r>
              <a:rPr lang="en-US" sz="2000" dirty="0" smtClean="0">
                <a:latin typeface="Arial" panose="020B0604020202020204" pitchFamily="34" charset="0"/>
                <a:cs typeface="Arial" panose="020B0604020202020204" pitchFamily="34" charset="0"/>
              </a:rPr>
              <a:t>waiver:</a:t>
            </a:r>
          </a:p>
          <a:p>
            <a:pPr marL="0" lvl="0" indent="0">
              <a:buClr>
                <a:srgbClr val="292934"/>
              </a:buClr>
              <a:buSzPct val="100000"/>
              <a:buNone/>
            </a:pP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Education Coach/Peer Mentor Support </a:t>
            </a:r>
            <a:endParaRPr lang="en-US" sz="2000" dirty="0" smtClean="0">
              <a:latin typeface="Arial" panose="020B0604020202020204" pitchFamily="34" charset="0"/>
              <a:cs typeface="Arial" panose="020B0604020202020204" pitchFamily="34" charset="0"/>
            </a:endParaRPr>
          </a:p>
          <a:p>
            <a:pPr marL="0" lvl="0" indent="0">
              <a:buClr>
                <a:srgbClr val="292934"/>
              </a:buClr>
              <a:buSzPct val="100000"/>
              <a:buNone/>
            </a:pP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Career </a:t>
            </a:r>
            <a:r>
              <a:rPr lang="en-US" sz="2000" dirty="0" smtClean="0">
                <a:latin typeface="Arial" panose="020B0604020202020204" pitchFamily="34" charset="0"/>
                <a:cs typeface="Arial" panose="020B0604020202020204" pitchFamily="34" charset="0"/>
              </a:rPr>
              <a:t>Services</a:t>
            </a:r>
          </a:p>
          <a:p>
            <a:pPr marL="0" lvl="0" indent="0">
              <a:buClr>
                <a:srgbClr val="292934"/>
              </a:buClr>
              <a:buSzPct val="100000"/>
              <a:buNone/>
            </a:pP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Tuition and </a:t>
            </a:r>
            <a:r>
              <a:rPr lang="en-US" sz="2000" dirty="0" smtClean="0">
                <a:latin typeface="Arial" panose="020B0604020202020204" pitchFamily="34" charset="0"/>
                <a:cs typeface="Arial" panose="020B0604020202020204" pitchFamily="34" charset="0"/>
              </a:rPr>
              <a:t>Fees</a:t>
            </a:r>
          </a:p>
          <a:p>
            <a:pPr marL="0" lvl="0" indent="0">
              <a:buClr>
                <a:srgbClr val="292934"/>
              </a:buClr>
              <a:buSzPct val="100000"/>
              <a:buNone/>
            </a:pP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Transportation </a:t>
            </a:r>
            <a:endParaRPr lang="en-US" sz="2000" dirty="0" smtClean="0">
              <a:latin typeface="Arial" panose="020B0604020202020204" pitchFamily="34" charset="0"/>
              <a:cs typeface="Arial" panose="020B0604020202020204" pitchFamily="34" charset="0"/>
            </a:endParaRPr>
          </a:p>
          <a:p>
            <a:pPr marL="0" lvl="0" indent="0">
              <a:buClr>
                <a:srgbClr val="292934"/>
              </a:buClr>
              <a:buSzPct val="100000"/>
              <a:buNone/>
            </a:pP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Assistive </a:t>
            </a:r>
            <a:r>
              <a:rPr lang="en-US" sz="2000" dirty="0" smtClean="0">
                <a:latin typeface="Arial" panose="020B0604020202020204" pitchFamily="34" charset="0"/>
                <a:cs typeface="Arial" panose="020B0604020202020204" pitchFamily="34" charset="0"/>
              </a:rPr>
              <a:t>Technology</a:t>
            </a:r>
          </a:p>
          <a:p>
            <a:pPr marL="0" lvl="0" indent="0">
              <a:buClr>
                <a:srgbClr val="292934"/>
              </a:buClr>
              <a:buSzPct val="100000"/>
              <a:buNone/>
            </a:pP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Housing and Supports</a:t>
            </a:r>
            <a:endParaRPr lang="en-US" sz="2000" b="1" i="1" kern="0" dirty="0" smtClean="0">
              <a:solidFill>
                <a:srgbClr val="292934"/>
              </a:solidFill>
              <a:latin typeface="Arial" panose="020B0604020202020204" pitchFamily="34" charset="0"/>
              <a:cs typeface="Arial" panose="020B0604020202020204" pitchFamily="34" charset="0"/>
              <a:sym typeface="Arial"/>
              <a:rtl val="0"/>
            </a:endParaRPr>
          </a:p>
          <a:p>
            <a:pPr marL="0" lvl="0" indent="0">
              <a:buClr>
                <a:srgbClr val="292934"/>
              </a:buClr>
              <a:buSzPct val="100000"/>
              <a:buNone/>
            </a:pPr>
            <a:endParaRPr lang="en-US" sz="2000" b="1" i="1" kern="0" dirty="0">
              <a:solidFill>
                <a:srgbClr val="292934"/>
              </a:solidFill>
              <a:latin typeface="Arial" panose="020B0604020202020204" pitchFamily="34" charset="0"/>
              <a:cs typeface="Arial" panose="020B0604020202020204" pitchFamily="34" charset="0"/>
              <a:sym typeface="Arial"/>
              <a:rtl val="0"/>
            </a:endParaRPr>
          </a:p>
          <a:p>
            <a:pPr marL="0" lvl="0" indent="0">
              <a:buClr>
                <a:srgbClr val="292934"/>
              </a:buClr>
              <a:buSzPct val="100000"/>
              <a:buNone/>
            </a:pPr>
            <a:r>
              <a:rPr lang="en-US" sz="2000" b="1" i="1" kern="0" dirty="0">
                <a:solidFill>
                  <a:srgbClr val="292934"/>
                </a:solidFill>
                <a:latin typeface="Arial" panose="020B0604020202020204" pitchFamily="34" charset="0"/>
                <a:cs typeface="Arial" panose="020B0604020202020204" pitchFamily="34" charset="0"/>
                <a:sym typeface="Arial"/>
                <a:rtl val="0"/>
              </a:rPr>
              <a:t>*It is important to note that every state waiver has defined what services and supports can be funded and it varies from state to state.</a:t>
            </a:r>
          </a:p>
          <a:p>
            <a:pPr marL="0" lvl="0" indent="0">
              <a:buClr>
                <a:srgbClr val="292934"/>
              </a:buClr>
              <a:buSzPct val="100000"/>
              <a:buNone/>
            </a:pPr>
            <a:endParaRPr lang="en-US" sz="2000" b="1" i="1" kern="0" dirty="0">
              <a:solidFill>
                <a:srgbClr val="292934"/>
              </a:solidFill>
              <a:latin typeface="Arial" panose="020B0604020202020204" pitchFamily="34" charset="0"/>
              <a:cs typeface="Arial" panose="020B0604020202020204" pitchFamily="34" charset="0"/>
              <a:sym typeface="Arial"/>
              <a:rtl val="0"/>
            </a:endParaRPr>
          </a:p>
          <a:p>
            <a:pPr marL="0" lvl="0" indent="0">
              <a:buClr>
                <a:srgbClr val="292934"/>
              </a:buClr>
              <a:buSzPct val="100000"/>
              <a:buNone/>
            </a:pPr>
            <a:r>
              <a:rPr lang="en-US" sz="2000" b="1" i="1" kern="0" dirty="0">
                <a:solidFill>
                  <a:srgbClr val="292934"/>
                </a:solidFill>
                <a:latin typeface="Arial" panose="020B0604020202020204" pitchFamily="34" charset="0"/>
                <a:cs typeface="Arial" panose="020B0604020202020204" pitchFamily="34" charset="0"/>
                <a:sym typeface="Arial"/>
                <a:rtl val="0"/>
              </a:rPr>
              <a:t>Visit </a:t>
            </a:r>
            <a:r>
              <a:rPr lang="en-US" sz="2000" b="1" i="1" kern="0" dirty="0" smtClean="0">
                <a:solidFill>
                  <a:srgbClr val="292934"/>
                </a:solidFill>
                <a:latin typeface="Arial" panose="020B0604020202020204" pitchFamily="34" charset="0"/>
                <a:cs typeface="Arial" panose="020B0604020202020204" pitchFamily="34" charset="0"/>
                <a:sym typeface="Arial"/>
                <a:rtl val="0"/>
              </a:rPr>
              <a:t> </a:t>
            </a:r>
            <a:r>
              <a:rPr lang="en-US" sz="2000" b="1" i="1" kern="0" dirty="0">
                <a:solidFill>
                  <a:srgbClr val="292934"/>
                </a:solidFill>
                <a:latin typeface="Arial" panose="020B0604020202020204" pitchFamily="34" charset="0"/>
                <a:cs typeface="Arial" panose="020B0604020202020204" pitchFamily="34" charset="0"/>
                <a:sym typeface="Arial"/>
                <a:rtl val="0"/>
              </a:rPr>
              <a:t>to learn more about Medicaid Waivers </a:t>
            </a:r>
            <a:r>
              <a:rPr lang="en-US" sz="2000" kern="0" dirty="0">
                <a:solidFill>
                  <a:srgbClr val="292934"/>
                </a:solidFill>
                <a:latin typeface="Arial" panose="020B0604020202020204" pitchFamily="34" charset="0"/>
                <a:cs typeface="Arial" panose="020B0604020202020204" pitchFamily="34" charset="0"/>
                <a:sym typeface="Arial"/>
                <a:rtl val="0"/>
              </a:rPr>
              <a:t>​: </a:t>
            </a:r>
            <a:r>
              <a:rPr lang="en-US" sz="2000" kern="0" dirty="0">
                <a:solidFill>
                  <a:srgbClr val="292934"/>
                </a:solidFill>
                <a:latin typeface="Arial" panose="020B0604020202020204" pitchFamily="34" charset="0"/>
                <a:cs typeface="Arial" panose="020B0604020202020204" pitchFamily="34" charset="0"/>
                <a:sym typeface="Arial"/>
                <a:hlinkClick r:id="rId2"/>
                <a:rtl val="0"/>
              </a:rPr>
              <a:t>https://thinkcollege.net/sites/default/files/files/IB_40_Use_of_Medicaid_Waivers_final.pdf</a:t>
            </a:r>
            <a:endParaRPr lang="en-US" sz="2000" kern="0" dirty="0">
              <a:solidFill>
                <a:srgbClr val="292934"/>
              </a:solidFill>
              <a:latin typeface="Arial" panose="020B0604020202020204" pitchFamily="34" charset="0"/>
              <a:cs typeface="Arial" panose="020B0604020202020204" pitchFamily="34" charset="0"/>
              <a:sym typeface="Arial"/>
              <a:rtl val="0"/>
            </a:endParaRPr>
          </a:p>
          <a:p>
            <a:pPr marL="0" lvl="0" indent="0">
              <a:spcBef>
                <a:spcPts val="600"/>
              </a:spcBef>
              <a:buClr>
                <a:srgbClr val="292934"/>
              </a:buClr>
              <a:buSzPct val="100000"/>
              <a:buNone/>
            </a:pPr>
            <a:endParaRPr lang="en-US" sz="1200" kern="0" dirty="0">
              <a:solidFill>
                <a:srgbClr val="292934"/>
              </a:solidFill>
              <a:latin typeface="Arial"/>
              <a:cs typeface="Arial"/>
              <a:sym typeface="Arial"/>
              <a:rtl val="0"/>
            </a:endParaRPr>
          </a:p>
          <a:p>
            <a:endParaRPr lang="en-US" dirty="0"/>
          </a:p>
        </p:txBody>
      </p:sp>
      <p:sp>
        <p:nvSpPr>
          <p:cNvPr id="4" name="TextBox 3"/>
          <p:cNvSpPr txBox="1"/>
          <p:nvPr/>
        </p:nvSpPr>
        <p:spPr>
          <a:xfrm>
            <a:off x="2971800" y="6400800"/>
            <a:ext cx="3200400" cy="369332"/>
          </a:xfrm>
          <a:prstGeom prst="rect">
            <a:avLst/>
          </a:prstGeom>
          <a:noFill/>
        </p:spPr>
        <p:txBody>
          <a:bodyPr wrap="square" rtlCol="0">
            <a:spAutoFit/>
          </a:bodyPr>
          <a:lstStyle/>
          <a:p>
            <a:r>
              <a:rPr lang="en-US" dirty="0"/>
              <a:t>www.thearcfamilyinstitute.org</a:t>
            </a:r>
          </a:p>
        </p:txBody>
      </p:sp>
      <p:pic>
        <p:nvPicPr>
          <p:cNvPr id="6" name="Picture 5" descr="A picture containing text&#10;&#10;Description automatically generated">
            <a:extLst>
              <a:ext uri="{FF2B5EF4-FFF2-40B4-BE49-F238E27FC236}">
                <a16:creationId xmlns:a16="http://schemas.microsoft.com/office/drawing/2014/main" id="{04E9D4BE-4AAA-41A4-8064-FBFF99428DA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6615310" y="2514600"/>
            <a:ext cx="1685925" cy="977348"/>
          </a:xfrm>
          <a:prstGeom prst="rect">
            <a:avLst/>
          </a:prstGeom>
        </p:spPr>
      </p:pic>
      <p:pic>
        <p:nvPicPr>
          <p:cNvPr id="7" name="Picture 6" descr="Company name&#10;&#10;Description automatically generated with low confidence">
            <a:extLst>
              <a:ext uri="{FF2B5EF4-FFF2-40B4-BE49-F238E27FC236}">
                <a16:creationId xmlns:a16="http://schemas.microsoft.com/office/drawing/2014/main" id="{C1829242-A836-4DEF-8DCF-00C265604F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8288" y="108606"/>
            <a:ext cx="1625895" cy="1103897"/>
          </a:xfrm>
          <a:prstGeom prst="rect">
            <a:avLst/>
          </a:prstGeom>
        </p:spPr>
      </p:pic>
    </p:spTree>
    <p:extLst>
      <p:ext uri="{BB962C8B-B14F-4D97-AF65-F5344CB8AC3E}">
        <p14:creationId xmlns:p14="http://schemas.microsoft.com/office/powerpoint/2010/main" val="3345178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College vs. High School</a:t>
            </a:r>
          </a:p>
        </p:txBody>
      </p:sp>
      <p:sp>
        <p:nvSpPr>
          <p:cNvPr id="9" name="Text Placeholder 8"/>
          <p:cNvSpPr>
            <a:spLocks noGrp="1"/>
          </p:cNvSpPr>
          <p:nvPr>
            <p:ph type="body" sz="half" idx="3"/>
          </p:nvPr>
        </p:nvSpPr>
        <p:spPr/>
        <p:txBody>
          <a:bodyPr/>
          <a:lstStyle/>
          <a:p>
            <a:pPr algn="ctr"/>
            <a:r>
              <a:rPr lang="en-US" u="sng" dirty="0"/>
              <a:t>College</a:t>
            </a:r>
          </a:p>
        </p:txBody>
      </p:sp>
      <p:sp>
        <p:nvSpPr>
          <p:cNvPr id="8" name="Content Placeholder 7"/>
          <p:cNvSpPr>
            <a:spLocks noGrp="1"/>
          </p:cNvSpPr>
          <p:nvPr>
            <p:ph sz="quarter" idx="2"/>
          </p:nvPr>
        </p:nvSpPr>
        <p:spPr/>
        <p:txBody>
          <a:bodyPr>
            <a:normAutofit/>
          </a:bodyPr>
          <a:lstStyle/>
          <a:p>
            <a:r>
              <a:rPr lang="en-US" sz="2400" dirty="0">
                <a:latin typeface="Arial" panose="020B0604020202020204" pitchFamily="34" charset="0"/>
                <a:cs typeface="Arial" panose="020B0604020202020204" pitchFamily="34" charset="0"/>
              </a:rPr>
              <a:t>HS is mandatory and usually free.</a:t>
            </a:r>
          </a:p>
          <a:p>
            <a:r>
              <a:rPr lang="en-US" sz="2400" dirty="0">
                <a:latin typeface="Arial" panose="020B0604020202020204" pitchFamily="34" charset="0"/>
                <a:cs typeface="Arial" panose="020B0604020202020204" pitchFamily="34" charset="0"/>
              </a:rPr>
              <a:t>Your time is structured by others. </a:t>
            </a:r>
          </a:p>
          <a:p>
            <a:r>
              <a:rPr lang="en-US" sz="2400" dirty="0">
                <a:latin typeface="Arial" panose="020B0604020202020204" pitchFamily="34" charset="0"/>
                <a:cs typeface="Arial" panose="020B0604020202020204" pitchFamily="34" charset="0"/>
              </a:rPr>
              <a:t>Each day you proceed from one class directly to another. </a:t>
            </a:r>
          </a:p>
          <a:p>
            <a:r>
              <a:rPr lang="en-US" sz="2400" dirty="0">
                <a:latin typeface="Arial" panose="020B0604020202020204" pitchFamily="34" charset="0"/>
                <a:cs typeface="Arial" panose="020B0604020202020204" pitchFamily="34" charset="0"/>
              </a:rPr>
              <a:t>IEP</a:t>
            </a:r>
          </a:p>
        </p:txBody>
      </p:sp>
      <p:sp>
        <p:nvSpPr>
          <p:cNvPr id="10" name="Content Placeholder 9"/>
          <p:cNvSpPr>
            <a:spLocks noGrp="1"/>
          </p:cNvSpPr>
          <p:nvPr>
            <p:ph sz="quarter" idx="4"/>
          </p:nvPr>
        </p:nvSpPr>
        <p:spPr/>
        <p:txBody>
          <a:bodyPr>
            <a:normAutofit/>
          </a:bodyPr>
          <a:lstStyle/>
          <a:p>
            <a:r>
              <a:rPr lang="en-US" sz="2400" dirty="0">
                <a:latin typeface="Arial" panose="020B0604020202020204" pitchFamily="34" charset="0"/>
                <a:cs typeface="Arial" panose="020B0604020202020204" pitchFamily="34" charset="0"/>
              </a:rPr>
              <a:t>College is voluntary and expensive.</a:t>
            </a:r>
          </a:p>
          <a:p>
            <a:r>
              <a:rPr lang="en-US" sz="2400" dirty="0">
                <a:latin typeface="Arial" panose="020B0604020202020204" pitchFamily="34" charset="0"/>
                <a:cs typeface="Arial" panose="020B0604020202020204" pitchFamily="34" charset="0"/>
              </a:rPr>
              <a:t>You manage your own time. </a:t>
            </a:r>
          </a:p>
          <a:p>
            <a:r>
              <a:rPr lang="en-US" sz="2400" dirty="0">
                <a:latin typeface="Arial" panose="020B0604020202020204" pitchFamily="34" charset="0"/>
                <a:cs typeface="Arial" panose="020B0604020202020204" pitchFamily="34" charset="0"/>
              </a:rPr>
              <a:t>You often have hours between classes throughout the day and evening. </a:t>
            </a:r>
          </a:p>
          <a:p>
            <a:r>
              <a:rPr lang="en-US" sz="2400" dirty="0">
                <a:latin typeface="Arial" panose="020B0604020202020204" pitchFamily="34" charset="0"/>
                <a:cs typeface="Arial" panose="020B0604020202020204" pitchFamily="34" charset="0"/>
              </a:rPr>
              <a:t>No IEP</a:t>
            </a:r>
          </a:p>
        </p:txBody>
      </p:sp>
      <p:sp>
        <p:nvSpPr>
          <p:cNvPr id="7" name="Text Placeholder 6"/>
          <p:cNvSpPr>
            <a:spLocks noGrp="1"/>
          </p:cNvSpPr>
          <p:nvPr>
            <p:ph type="body" idx="1"/>
          </p:nvPr>
        </p:nvSpPr>
        <p:spPr/>
        <p:txBody>
          <a:bodyPr/>
          <a:lstStyle/>
          <a:p>
            <a:pPr algn="ctr"/>
            <a:r>
              <a:rPr lang="en-US" u="sng" dirty="0"/>
              <a:t>High School </a:t>
            </a:r>
          </a:p>
        </p:txBody>
      </p:sp>
      <p:sp>
        <p:nvSpPr>
          <p:cNvPr id="4" name="TextBox 3"/>
          <p:cNvSpPr txBox="1"/>
          <p:nvPr/>
        </p:nvSpPr>
        <p:spPr>
          <a:xfrm>
            <a:off x="2971800" y="6400800"/>
            <a:ext cx="3200400" cy="369332"/>
          </a:xfrm>
          <a:prstGeom prst="rect">
            <a:avLst/>
          </a:prstGeom>
          <a:noFill/>
        </p:spPr>
        <p:txBody>
          <a:bodyPr wrap="square" rtlCol="0">
            <a:spAutoFit/>
          </a:bodyPr>
          <a:lstStyle/>
          <a:p>
            <a:r>
              <a:rPr lang="en-US" dirty="0"/>
              <a:t>www.thearcfamilyinstitute.org</a:t>
            </a:r>
          </a:p>
        </p:txBody>
      </p:sp>
      <p:pic>
        <p:nvPicPr>
          <p:cNvPr id="5" name="Picture 4" descr="Group of students working in library">
            <a:extLst>
              <a:ext uri="{FF2B5EF4-FFF2-40B4-BE49-F238E27FC236}">
                <a16:creationId xmlns:a16="http://schemas.microsoft.com/office/drawing/2014/main" id="{738D2EF2-4502-481D-AF62-1E02886042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6400" y="25710"/>
            <a:ext cx="1905000" cy="1269690"/>
          </a:xfrm>
          <a:prstGeom prst="rect">
            <a:avLst/>
          </a:prstGeom>
        </p:spPr>
      </p:pic>
      <p:pic>
        <p:nvPicPr>
          <p:cNvPr id="11" name="Picture 10" descr="Studious high school students">
            <a:extLst>
              <a:ext uri="{FF2B5EF4-FFF2-40B4-BE49-F238E27FC236}">
                <a16:creationId xmlns:a16="http://schemas.microsoft.com/office/drawing/2014/main" id="{1598507F-82E1-404B-9B2B-2FAF8B963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3327" y="1498755"/>
            <a:ext cx="1905001" cy="1269690"/>
          </a:xfrm>
          <a:prstGeom prst="rect">
            <a:avLst/>
          </a:prstGeom>
        </p:spPr>
      </p:pic>
      <p:pic>
        <p:nvPicPr>
          <p:cNvPr id="13" name="Picture 12" descr="Company name&#10;&#10;Description automatically generated with low confidence">
            <a:extLst>
              <a:ext uri="{FF2B5EF4-FFF2-40B4-BE49-F238E27FC236}">
                <a16:creationId xmlns:a16="http://schemas.microsoft.com/office/drawing/2014/main" id="{652F0FD5-50E3-4F94-8127-2195EF609D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8288" y="62294"/>
            <a:ext cx="1625895" cy="1103897"/>
          </a:xfrm>
          <a:prstGeom prst="rect">
            <a:avLst/>
          </a:prstGeom>
        </p:spPr>
      </p:pic>
    </p:spTree>
    <p:extLst>
      <p:ext uri="{BB962C8B-B14F-4D97-AF65-F5344CB8AC3E}">
        <p14:creationId xmlns:p14="http://schemas.microsoft.com/office/powerpoint/2010/main" val="1027059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 </a:t>
            </a:r>
            <a:r>
              <a:rPr lang="en-US" b="1" dirty="0">
                <a:latin typeface="Times New Roman" panose="02020603050405020304" pitchFamily="18" charset="0"/>
                <a:cs typeface="Times New Roman" panose="02020603050405020304" pitchFamily="18" charset="0"/>
              </a:rPr>
              <a:t>Scholarships</a:t>
            </a:r>
          </a:p>
        </p:txBody>
      </p:sp>
      <p:pic>
        <p:nvPicPr>
          <p:cNvPr id="5123" name="Picture 3" descr="C:\Users\jmaseko\AppData\Local\Microsoft\Windows\Temporary Internet Files\Content.IE5\S2NAIWBQ\3366720659_b746789dfd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5005624"/>
            <a:ext cx="1752600" cy="11665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
          </p:nvPr>
        </p:nvSpPr>
        <p:spPr>
          <a:xfrm>
            <a:off x="1066800" y="1371601"/>
            <a:ext cx="7010400" cy="5029200"/>
          </a:xfrm>
        </p:spPr>
        <p:txBody>
          <a:bodyPr>
            <a:normAutofit fontScale="92500" lnSpcReduction="10000"/>
          </a:bodyPr>
          <a:lstStyle/>
          <a:p>
            <a:pPr marL="0" indent="0">
              <a:buNone/>
            </a:pPr>
            <a:r>
              <a:rPr lang="en-US" sz="2000" dirty="0"/>
              <a:t>Scholarships typically do not cover the full cost of attendance for any student, but they can be an important part of financing education. </a:t>
            </a:r>
            <a:endParaRPr lang="en-US" sz="2000" dirty="0" smtClean="0"/>
          </a:p>
          <a:p>
            <a:r>
              <a:rPr lang="en-US" sz="2000" dirty="0" smtClean="0"/>
              <a:t>Think </a:t>
            </a:r>
            <a:r>
              <a:rPr lang="en-US" sz="2000" dirty="0"/>
              <a:t>College publishes a list of scholarships (updated annually) that are possible resources for students with ID attending non-degree programs. </a:t>
            </a:r>
            <a:r>
              <a:rPr lang="en-US" sz="2000" dirty="0" smtClean="0"/>
              <a:t>List of Scholarships- </a:t>
            </a:r>
            <a:r>
              <a:rPr lang="en-US" sz="2000" dirty="0" smtClean="0">
                <a:hlinkClick r:id="rId3"/>
              </a:rPr>
              <a:t>https</a:t>
            </a:r>
            <a:r>
              <a:rPr lang="en-US" sz="2000" dirty="0">
                <a:hlinkClick r:id="rId3"/>
              </a:rPr>
              <a:t>://thinkcollege.net/resource/scholarships/scholarships-for-students-with-intellectual-disabilities</a:t>
            </a:r>
            <a:endParaRPr lang="en-US"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There </a:t>
            </a:r>
            <a:r>
              <a:rPr lang="en-US" sz="2000" dirty="0">
                <a:latin typeface="Arial" panose="020B0604020202020204" pitchFamily="34" charset="0"/>
                <a:cs typeface="Arial" panose="020B0604020202020204" pitchFamily="34" charset="0"/>
              </a:rPr>
              <a:t>are a small number of scholarship programs specifically for students with Down syndrome</a:t>
            </a:r>
            <a:r>
              <a:rPr lang="en-US" sz="2000" dirty="0" smtClean="0">
                <a:latin typeface="Arial" panose="020B0604020202020204" pitchFamily="34" charset="0"/>
                <a:cs typeface="Arial" panose="020B0604020202020204" pitchFamily="34" charset="0"/>
              </a:rPr>
              <a:t>.</a:t>
            </a:r>
          </a:p>
          <a:p>
            <a:pPr marL="0" indent="0">
              <a:buNone/>
            </a:pPr>
            <a:r>
              <a:rPr lang="en-US" sz="2000" dirty="0" smtClean="0">
                <a:latin typeface="Arial" panose="020B0604020202020204" pitchFamily="34" charset="0"/>
                <a:cs typeface="Arial" panose="020B0604020202020204" pitchFamily="34" charset="0"/>
              </a:rPr>
              <a:t>Link </a:t>
            </a:r>
            <a:r>
              <a:rPr lang="en-US" sz="2000" dirty="0">
                <a:latin typeface="Arial" panose="020B0604020202020204" pitchFamily="34" charset="0"/>
                <a:cs typeface="Arial" panose="020B0604020202020204" pitchFamily="34" charset="0"/>
              </a:rPr>
              <a:t>to list of scholarships for students with </a:t>
            </a:r>
            <a:r>
              <a:rPr lang="en-US" sz="2000" dirty="0" smtClean="0">
                <a:latin typeface="Arial" panose="020B0604020202020204" pitchFamily="34" charset="0"/>
                <a:cs typeface="Arial" panose="020B0604020202020204" pitchFamily="34" charset="0"/>
              </a:rPr>
              <a:t>Down Syndrome:</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hlinkClick r:id="rId4"/>
              </a:rPr>
              <a:t>https://</a:t>
            </a:r>
            <a:r>
              <a:rPr lang="en-US" sz="2000" dirty="0" smtClean="0">
                <a:latin typeface="Arial" panose="020B0604020202020204" pitchFamily="34" charset="0"/>
                <a:cs typeface="Arial" panose="020B0604020202020204" pitchFamily="34" charset="0"/>
                <a:hlinkClick r:id="rId4"/>
              </a:rPr>
              <a:t>www.scholarships.com/financial-aid/college-scholarships/scholarship-directory/physical-disabilities/down-syndrome</a:t>
            </a:r>
            <a:endParaRPr lang="en-US"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You </a:t>
            </a:r>
            <a:r>
              <a:rPr lang="en-US" sz="2000" dirty="0">
                <a:latin typeface="Arial" panose="020B0604020202020204" pitchFamily="34" charset="0"/>
                <a:cs typeface="Arial" panose="020B0604020202020204" pitchFamily="34" charset="0"/>
              </a:rPr>
              <a:t>can also look at generic scholarships to determine if they might be eligible for your child to pay for college</a:t>
            </a:r>
            <a:r>
              <a:rPr lang="en-US" sz="2000" dirty="0" smtClean="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hlinkClick r:id="rId5"/>
              </a:rPr>
              <a:t>https://nccsd.ici.umn.edu/</a:t>
            </a:r>
            <a:endParaRPr lang="en-US" sz="2000" dirty="0">
              <a:latin typeface="Arial" panose="020B0604020202020204" pitchFamily="34" charset="0"/>
              <a:cs typeface="Arial" panose="020B0604020202020204" pitchFamily="34" charset="0"/>
            </a:endParaRPr>
          </a:p>
        </p:txBody>
      </p:sp>
      <p:sp>
        <p:nvSpPr>
          <p:cNvPr id="4" name="TextBox 3"/>
          <p:cNvSpPr txBox="1"/>
          <p:nvPr/>
        </p:nvSpPr>
        <p:spPr>
          <a:xfrm>
            <a:off x="2971800" y="6400800"/>
            <a:ext cx="3200400" cy="369332"/>
          </a:xfrm>
          <a:prstGeom prst="rect">
            <a:avLst/>
          </a:prstGeom>
          <a:noFill/>
        </p:spPr>
        <p:txBody>
          <a:bodyPr wrap="square" rtlCol="0">
            <a:spAutoFit/>
          </a:bodyPr>
          <a:lstStyle/>
          <a:p>
            <a:r>
              <a:rPr lang="en-US" dirty="0"/>
              <a:t>www.thearcfamilyinstitute.org</a:t>
            </a:r>
          </a:p>
        </p:txBody>
      </p:sp>
      <p:pic>
        <p:nvPicPr>
          <p:cNvPr id="6" name="Picture 5" descr="Company name&#10;&#10;Description automatically generated with low confidence">
            <a:extLst>
              <a:ext uri="{FF2B5EF4-FFF2-40B4-BE49-F238E27FC236}">
                <a16:creationId xmlns:a16="http://schemas.microsoft.com/office/drawing/2014/main" id="{704DD111-9E49-4C1B-98D9-5AEE8A37DE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8105" y="39103"/>
            <a:ext cx="1625895" cy="1103897"/>
          </a:xfrm>
          <a:prstGeom prst="rect">
            <a:avLst/>
          </a:prstGeom>
        </p:spPr>
      </p:pic>
    </p:spTree>
    <p:extLst>
      <p:ext uri="{BB962C8B-B14F-4D97-AF65-F5344CB8AC3E}">
        <p14:creationId xmlns:p14="http://schemas.microsoft.com/office/powerpoint/2010/main" val="1903856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Times New Roman" panose="02020603050405020304" pitchFamily="18" charset="0"/>
                <a:cs typeface="Times New Roman" panose="02020603050405020304" pitchFamily="18" charset="0"/>
              </a:rPr>
              <a:t>Loans</a:t>
            </a:r>
            <a:endParaRPr lang="en-US" sz="5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fontScale="92500"/>
          </a:bodyPr>
          <a:lstStyle/>
          <a:p>
            <a:pPr marL="0" indent="0">
              <a:buNone/>
            </a:pPr>
            <a:r>
              <a:rPr lang="en-US" sz="2200" dirty="0">
                <a:latin typeface="Arial" panose="020B0604020202020204" pitchFamily="34" charset="0"/>
                <a:cs typeface="Arial" panose="020B0604020202020204" pitchFamily="34" charset="0"/>
              </a:rPr>
              <a:t>Federal loan programs, such as Direct Student loans or Parent PLUS loans are NOT available to students with </a:t>
            </a:r>
            <a:r>
              <a:rPr lang="en-US" sz="2200" dirty="0" smtClean="0">
                <a:latin typeface="Arial" panose="020B0604020202020204" pitchFamily="34" charset="0"/>
                <a:cs typeface="Arial" panose="020B0604020202020204" pitchFamily="34" charset="0"/>
              </a:rPr>
              <a:t>intellectual and developmental disabilities </a:t>
            </a:r>
            <a:r>
              <a:rPr lang="en-US" sz="2200" dirty="0">
                <a:latin typeface="Arial" panose="020B0604020202020204" pitchFamily="34" charset="0"/>
                <a:cs typeface="Arial" panose="020B0604020202020204" pitchFamily="34" charset="0"/>
              </a:rPr>
              <a:t>attending a college </a:t>
            </a:r>
            <a:r>
              <a:rPr lang="en-US" sz="2200" dirty="0" smtClean="0">
                <a:latin typeface="Arial" panose="020B0604020202020204" pitchFamily="34" charset="0"/>
                <a:cs typeface="Arial" panose="020B0604020202020204" pitchFamily="34" charset="0"/>
              </a:rPr>
              <a:t>program. </a:t>
            </a:r>
          </a:p>
          <a:p>
            <a:pPr marL="0" indent="0">
              <a:buNone/>
            </a:pPr>
            <a:r>
              <a:rPr lang="en-US" sz="2200" dirty="0" smtClean="0">
                <a:latin typeface="Arial" panose="020B0604020202020204" pitchFamily="34" charset="0"/>
                <a:cs typeface="Arial" panose="020B0604020202020204" pitchFamily="34" charset="0"/>
              </a:rPr>
              <a:t>While federal student aid is available to students in approved CTP programs, this only includes Pell Grants, Supplemental Educational Opportunity Grants, and Work-Study, not federal student loan programs. </a:t>
            </a:r>
          </a:p>
          <a:p>
            <a:pPr marL="0" indent="0">
              <a:buNone/>
            </a:pPr>
            <a:r>
              <a:rPr lang="en-US" sz="2200" dirty="0" smtClean="0">
                <a:latin typeface="Arial" panose="020B0604020202020204" pitchFamily="34" charset="0"/>
                <a:cs typeface="Arial" panose="020B0604020202020204" pitchFamily="34" charset="0"/>
              </a:rPr>
              <a:t>Some</a:t>
            </a:r>
            <a:r>
              <a:rPr lang="en-US" sz="2200" dirty="0">
                <a:latin typeface="Arial" panose="020B0604020202020204" pitchFamily="34" charset="0"/>
                <a:cs typeface="Arial" panose="020B0604020202020204" pitchFamily="34" charset="0"/>
              </a:rPr>
              <a:t>, but not all, private student loan lenders have options for non-degree seeking students. To be eligible for these loan programs, the student must be “enrolled at a </a:t>
            </a:r>
            <a:r>
              <a:rPr lang="en-US" sz="2200" dirty="0" smtClean="0">
                <a:latin typeface="Arial" panose="020B0604020202020204" pitchFamily="34" charset="0"/>
                <a:cs typeface="Arial" panose="020B0604020202020204" pitchFamily="34" charset="0"/>
              </a:rPr>
              <a:t>degree granting </a:t>
            </a:r>
            <a:r>
              <a:rPr lang="en-US" sz="2200" dirty="0">
                <a:latin typeface="Arial" panose="020B0604020202020204" pitchFamily="34" charset="0"/>
                <a:cs typeface="Arial" panose="020B0604020202020204" pitchFamily="34" charset="0"/>
              </a:rPr>
              <a:t>school and pursuing a certification or an associate or bachelor’s degree.</a:t>
            </a:r>
            <a:endParaRPr lang="en-US" sz="2200" dirty="0" smtClean="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More information about loans for non-degree students</a:t>
            </a:r>
          </a:p>
          <a:p>
            <a:pPr marL="0" indent="0">
              <a:buNone/>
            </a:pPr>
            <a:r>
              <a:rPr lang="en-US" dirty="0" smtClean="0">
                <a:latin typeface="Arial" panose="020B0604020202020204" pitchFamily="34" charset="0"/>
                <a:cs typeface="Arial" panose="020B0604020202020204" pitchFamily="34" charset="0"/>
                <a:hlinkClick r:id="rId2" action="ppaction://hlinkfile"/>
              </a:rPr>
              <a:t>https</a:t>
            </a:r>
            <a:r>
              <a:rPr lang="en-US" dirty="0">
                <a:latin typeface="Arial" panose="020B0604020202020204" pitchFamily="34" charset="0"/>
                <a:cs typeface="Arial" panose="020B0604020202020204" pitchFamily="34" charset="0"/>
                <a:hlinkClick r:id="rId2" action="ppaction://hlinkfile"/>
              </a:rPr>
              <a:t>://lendedu.com/blog/non-degree-student-loans/</a:t>
            </a:r>
            <a:endParaRPr lang="en-US" dirty="0">
              <a:latin typeface="Arial" panose="020B0604020202020204" pitchFamily="34" charset="0"/>
              <a:cs typeface="Arial" panose="020B0604020202020204" pitchFamily="34" charset="0"/>
            </a:endParaRPr>
          </a:p>
        </p:txBody>
      </p:sp>
      <p:pic>
        <p:nvPicPr>
          <p:cNvPr id="4" name="Picture 3" descr="Company name&#10;&#10;Description automatically generated with low confidence">
            <a:extLst>
              <a:ext uri="{FF2B5EF4-FFF2-40B4-BE49-F238E27FC236}">
                <a16:creationId xmlns:a16="http://schemas.microsoft.com/office/drawing/2014/main" id="{704DD111-9E49-4C1B-98D9-5AEE8A37D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105" y="39103"/>
            <a:ext cx="1625895" cy="1103897"/>
          </a:xfrm>
          <a:prstGeom prst="rect">
            <a:avLst/>
          </a:prstGeom>
        </p:spPr>
      </p:pic>
      <p:sp>
        <p:nvSpPr>
          <p:cNvPr id="5" name="Rectangle 4"/>
          <p:cNvSpPr/>
          <p:nvPr/>
        </p:nvSpPr>
        <p:spPr>
          <a:xfrm>
            <a:off x="2895600" y="6324600"/>
            <a:ext cx="2979085" cy="369332"/>
          </a:xfrm>
          <a:prstGeom prst="rect">
            <a:avLst/>
          </a:prstGeom>
        </p:spPr>
        <p:txBody>
          <a:bodyPr wrap="none">
            <a:spAutoFit/>
          </a:bodyPr>
          <a:lstStyle/>
          <a:p>
            <a:pPr algn="ctr"/>
            <a:r>
              <a:rPr lang="en-US" dirty="0"/>
              <a:t>www.thearcfamilyinstitute.org</a:t>
            </a:r>
            <a:endParaRPr lang="en-US" dirty="0"/>
          </a:p>
        </p:txBody>
      </p:sp>
    </p:spTree>
    <p:extLst>
      <p:ext uri="{BB962C8B-B14F-4D97-AF65-F5344CB8AC3E}">
        <p14:creationId xmlns:p14="http://schemas.microsoft.com/office/powerpoint/2010/main" val="243176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87C17-DA39-4F41-A4D1-F24F8F21412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IDEA</a:t>
            </a:r>
          </a:p>
        </p:txBody>
      </p:sp>
      <p:sp>
        <p:nvSpPr>
          <p:cNvPr id="3" name="Content Placeholder 2">
            <a:extLst>
              <a:ext uri="{FF2B5EF4-FFF2-40B4-BE49-F238E27FC236}">
                <a16:creationId xmlns:a16="http://schemas.microsoft.com/office/drawing/2014/main" id="{5F12CEEC-FC99-454F-AF61-95E42FE0FA5E}"/>
              </a:ext>
            </a:extLst>
          </p:cNvPr>
          <p:cNvSpPr>
            <a:spLocks noGrp="1"/>
          </p:cNvSpPr>
          <p:nvPr>
            <p:ph sz="quarter" idx="1"/>
          </p:nvPr>
        </p:nvSpPr>
        <p:spPr/>
        <p:txBody>
          <a:bodyPr/>
          <a:lstStyle/>
          <a:p>
            <a:r>
              <a:rPr lang="en-US" sz="2000" dirty="0">
                <a:latin typeface="Arial" panose="020B0604020202020204" pitchFamily="34" charset="0"/>
                <a:cs typeface="Arial" panose="020B0604020202020204" pitchFamily="34" charset="0"/>
              </a:rPr>
              <a:t>The law allows IDEA funds to pay tuition and other costs for students to attend college.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School districts across the country are participating in funding “Dual Enrollment” programs.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High Schools partner with local colleges or universities and fund students ages 18-21 to complete their educational program in a college setting. </a:t>
            </a:r>
            <a:r>
              <a:rPr lang="en-US" dirty="0" smtClean="0">
                <a:latin typeface="Arial" panose="020B0604020202020204" pitchFamily="34" charset="0"/>
                <a:cs typeface="Arial" panose="020B0604020202020204" pitchFamily="34" charset="0"/>
              </a:rPr>
              <a:t>​</a:t>
            </a:r>
          </a:p>
          <a:p>
            <a:pPr marL="0" indent="0">
              <a:buNone/>
            </a:pPr>
            <a:r>
              <a:rPr lang="en-US" dirty="0">
                <a:latin typeface="Arial" panose="020B0604020202020204" pitchFamily="34" charset="0"/>
                <a:cs typeface="Arial" panose="020B0604020202020204" pitchFamily="34" charset="0"/>
                <a:hlinkClick r:id="rId2"/>
              </a:rPr>
              <a:t>https://www.wrightslaw.com/blog/idea-funds-for-postsecondary-programs-while-still-in-high-school/</a:t>
            </a:r>
            <a:endParaRPr lang="en-US" dirty="0">
              <a:latin typeface="Arial" panose="020B0604020202020204" pitchFamily="34" charset="0"/>
              <a:cs typeface="Arial" panose="020B0604020202020204" pitchFamily="34" charset="0"/>
            </a:endParaRPr>
          </a:p>
          <a:p>
            <a:endParaRPr lang="en-US" dirty="0"/>
          </a:p>
        </p:txBody>
      </p:sp>
      <p:pic>
        <p:nvPicPr>
          <p:cNvPr id="5" name="Picture 4" descr="Icon&#10;&#10;Description automatically generated">
            <a:extLst>
              <a:ext uri="{FF2B5EF4-FFF2-40B4-BE49-F238E27FC236}">
                <a16:creationId xmlns:a16="http://schemas.microsoft.com/office/drawing/2014/main" id="{06C0F264-CC65-4F50-94DA-85DD8A64359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7518104" y="5739834"/>
            <a:ext cx="1181947" cy="787965"/>
          </a:xfrm>
          <a:prstGeom prst="rect">
            <a:avLst/>
          </a:prstGeom>
        </p:spPr>
      </p:pic>
      <p:sp>
        <p:nvSpPr>
          <p:cNvPr id="8" name="TextBox 7">
            <a:extLst>
              <a:ext uri="{FF2B5EF4-FFF2-40B4-BE49-F238E27FC236}">
                <a16:creationId xmlns:a16="http://schemas.microsoft.com/office/drawing/2014/main" id="{25F1143B-0BAF-4F11-869C-F1ECAE31A4EE}"/>
              </a:ext>
            </a:extLst>
          </p:cNvPr>
          <p:cNvSpPr txBox="1"/>
          <p:nvPr/>
        </p:nvSpPr>
        <p:spPr>
          <a:xfrm>
            <a:off x="1994452" y="6343134"/>
            <a:ext cx="4572000" cy="369332"/>
          </a:xfrm>
          <a:prstGeom prst="rect">
            <a:avLst/>
          </a:prstGeom>
          <a:noFill/>
        </p:spPr>
        <p:txBody>
          <a:bodyPr wrap="square">
            <a:spAutoFit/>
          </a:bodyPr>
          <a:lstStyle/>
          <a:p>
            <a:r>
              <a:rPr lang="en-US" dirty="0"/>
              <a:t>www.thearcfamilyinstitute.org</a:t>
            </a:r>
          </a:p>
        </p:txBody>
      </p:sp>
      <p:pic>
        <p:nvPicPr>
          <p:cNvPr id="6" name="Picture 5" descr="Company name&#10;&#10;Description automatically generated with low confidence">
            <a:extLst>
              <a:ext uri="{FF2B5EF4-FFF2-40B4-BE49-F238E27FC236}">
                <a16:creationId xmlns:a16="http://schemas.microsoft.com/office/drawing/2014/main" id="{5010A049-8285-4A3C-8167-2C7BD00C6E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8105" y="39103"/>
            <a:ext cx="1625895" cy="1103897"/>
          </a:xfrm>
          <a:prstGeom prst="rect">
            <a:avLst/>
          </a:prstGeom>
        </p:spPr>
      </p:pic>
    </p:spTree>
    <p:extLst>
      <p:ext uri="{BB962C8B-B14F-4D97-AF65-F5344CB8AC3E}">
        <p14:creationId xmlns:p14="http://schemas.microsoft.com/office/powerpoint/2010/main" val="3788066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0D137-3615-4C80-B253-6EA4AA2BA0B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SSA Work Incentives</a:t>
            </a:r>
          </a:p>
        </p:txBody>
      </p:sp>
      <p:sp>
        <p:nvSpPr>
          <p:cNvPr id="3" name="Content Placeholder 2">
            <a:extLst>
              <a:ext uri="{FF2B5EF4-FFF2-40B4-BE49-F238E27FC236}">
                <a16:creationId xmlns:a16="http://schemas.microsoft.com/office/drawing/2014/main" id="{05B22B20-A524-40D7-8C63-B513E4A2734C}"/>
              </a:ext>
            </a:extLst>
          </p:cNvPr>
          <p:cNvSpPr>
            <a:spLocks noGrp="1"/>
          </p:cNvSpPr>
          <p:nvPr>
            <p:ph sz="quarter" idx="1"/>
          </p:nvPr>
        </p:nvSpPr>
        <p:spPr/>
        <p:txBody>
          <a:bodyPr>
            <a:normAutofit fontScale="92500" lnSpcReduction="10000"/>
          </a:bodyPr>
          <a:lstStyle/>
          <a:p>
            <a:endParaRPr lang="en-US" sz="24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The Plan for Achieving Self-Support (PASS) program allows Social Security beneficiaries to exclude income that is being used to assist the person in returning to work.</a:t>
            </a:r>
          </a:p>
          <a:p>
            <a:endParaRPr lang="en-US"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A PASS is a written plan that allows you to set aside income, other than your Supplemental Security Income (SSI), and other things you own for a specified time to help you reach your work goal.</a:t>
            </a:r>
          </a:p>
          <a:p>
            <a:r>
              <a:rPr lang="en-US" sz="2100" dirty="0">
                <a:latin typeface="Arial" panose="020B0604020202020204" pitchFamily="34" charset="0"/>
                <a:cs typeface="Arial" panose="020B0604020202020204" pitchFamily="34" charset="0"/>
              </a:rPr>
              <a:t>The money you set aside must be used to pay for expenses associated with reaching your goal</a:t>
            </a:r>
            <a:r>
              <a:rPr lang="en-US" sz="2100" dirty="0" smtClean="0">
                <a:latin typeface="Arial" panose="020B0604020202020204" pitchFamily="34" charset="0"/>
                <a:cs typeface="Arial" panose="020B0604020202020204" pitchFamily="34" charset="0"/>
              </a:rPr>
              <a:t>.</a:t>
            </a:r>
          </a:p>
          <a:p>
            <a:r>
              <a:rPr lang="en-US" sz="2100" dirty="0" smtClean="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Some common expenses </a:t>
            </a:r>
            <a:r>
              <a:rPr lang="en-US" sz="2100" dirty="0" smtClean="0">
                <a:latin typeface="Arial" panose="020B0604020202020204" pitchFamily="34" charset="0"/>
                <a:cs typeface="Arial" panose="020B0604020202020204" pitchFamily="34" charset="0"/>
              </a:rPr>
              <a:t>include: </a:t>
            </a:r>
            <a:r>
              <a:rPr lang="en-US" sz="2100" dirty="0">
                <a:latin typeface="Arial" panose="020B0604020202020204" pitchFamily="34" charset="0"/>
                <a:cs typeface="Arial" panose="020B0604020202020204" pitchFamily="34" charset="0"/>
              </a:rPr>
              <a:t>supplies to start a business, school expenses, equipment and tools, transportation, uniforms, and childcare.</a:t>
            </a:r>
          </a:p>
          <a:p>
            <a:pPr marL="0" indent="0">
              <a:buNone/>
            </a:pPr>
            <a:endParaRPr lang="en-US"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 To learn more visit: http://www.socialsecurity.gov/disabilityresearch/wi/pass.htm </a:t>
            </a:r>
            <a:r>
              <a:rPr lang="en-US" dirty="0">
                <a:latin typeface="Arial" panose="020B0604020202020204" pitchFamily="34" charset="0"/>
                <a:cs typeface="Arial" panose="020B0604020202020204" pitchFamily="34" charset="0"/>
              </a:rPr>
              <a:t>​</a:t>
            </a:r>
          </a:p>
          <a:p>
            <a:endParaRPr lang="en-US" dirty="0"/>
          </a:p>
        </p:txBody>
      </p:sp>
      <p:sp>
        <p:nvSpPr>
          <p:cNvPr id="5" name="TextBox 4">
            <a:extLst>
              <a:ext uri="{FF2B5EF4-FFF2-40B4-BE49-F238E27FC236}">
                <a16:creationId xmlns:a16="http://schemas.microsoft.com/office/drawing/2014/main" id="{A694D80D-37D7-4339-84B8-B6C7BBB1B4B6}"/>
              </a:ext>
            </a:extLst>
          </p:cNvPr>
          <p:cNvSpPr txBox="1"/>
          <p:nvPr/>
        </p:nvSpPr>
        <p:spPr>
          <a:xfrm>
            <a:off x="1371600" y="6488668"/>
            <a:ext cx="4572000" cy="369332"/>
          </a:xfrm>
          <a:prstGeom prst="rect">
            <a:avLst/>
          </a:prstGeom>
          <a:noFill/>
        </p:spPr>
        <p:txBody>
          <a:bodyPr wrap="square">
            <a:spAutoFit/>
          </a:bodyPr>
          <a:lstStyle/>
          <a:p>
            <a:pPr algn="ctr"/>
            <a:r>
              <a:rPr lang="en-US" dirty="0"/>
              <a:t>www.thearcfamilyinstitute.org</a:t>
            </a:r>
          </a:p>
        </p:txBody>
      </p:sp>
      <p:pic>
        <p:nvPicPr>
          <p:cNvPr id="6" name="Picture 5" descr="Company name&#10;&#10;Description automatically generated with low confidence">
            <a:extLst>
              <a:ext uri="{FF2B5EF4-FFF2-40B4-BE49-F238E27FC236}">
                <a16:creationId xmlns:a16="http://schemas.microsoft.com/office/drawing/2014/main" id="{8CB24A0B-0685-4803-8B8C-87C4821ED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8288" y="39103"/>
            <a:ext cx="1625895" cy="1103897"/>
          </a:xfrm>
          <a:prstGeom prst="rect">
            <a:avLst/>
          </a:prstGeom>
        </p:spPr>
      </p:pic>
    </p:spTree>
    <p:extLst>
      <p:ext uri="{BB962C8B-B14F-4D97-AF65-F5344CB8AC3E}">
        <p14:creationId xmlns:p14="http://schemas.microsoft.com/office/powerpoint/2010/main" val="450925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GI Bill</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lstStyle/>
          <a:p>
            <a:r>
              <a:rPr lang="en-US" dirty="0">
                <a:latin typeface="Arial" panose="020B0604020202020204" pitchFamily="34" charset="0"/>
                <a:cs typeface="Arial" panose="020B0604020202020204" pitchFamily="34" charset="0"/>
              </a:rPr>
              <a:t>Some students have been able to access dependent Veteran’s benefits when attending a college program for students with ID.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This </a:t>
            </a:r>
            <a:r>
              <a:rPr lang="en-US" dirty="0">
                <a:latin typeface="Arial" panose="020B0604020202020204" pitchFamily="34" charset="0"/>
                <a:cs typeface="Arial" panose="020B0604020202020204" pitchFamily="34" charset="0"/>
              </a:rPr>
              <a:t>requires the program to be approved by the VA, and for the student to be eligible for dependent benefits.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If </a:t>
            </a:r>
            <a:r>
              <a:rPr lang="en-US" dirty="0">
                <a:latin typeface="Arial" panose="020B0604020202020204" pitchFamily="34" charset="0"/>
                <a:cs typeface="Arial" panose="020B0604020202020204" pitchFamily="34" charset="0"/>
              </a:rPr>
              <a:t>these conditions are met, then students may be eligible for funds to help pay for college. </a:t>
            </a: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4" name="Picture 3" descr="Company name&#10;&#10;Description automatically generated with low confidence">
            <a:extLst>
              <a:ext uri="{FF2B5EF4-FFF2-40B4-BE49-F238E27FC236}">
                <a16:creationId xmlns:a16="http://schemas.microsoft.com/office/drawing/2014/main" id="{8CB24A0B-0685-4803-8B8C-87C4821ED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8288" y="39103"/>
            <a:ext cx="1625895" cy="1103897"/>
          </a:xfrm>
          <a:prstGeom prst="rect">
            <a:avLst/>
          </a:prstGeom>
        </p:spPr>
      </p:pic>
      <p:sp>
        <p:nvSpPr>
          <p:cNvPr id="5" name="Rectangle 4"/>
          <p:cNvSpPr/>
          <p:nvPr/>
        </p:nvSpPr>
        <p:spPr>
          <a:xfrm>
            <a:off x="2971800" y="6400800"/>
            <a:ext cx="2979084" cy="369332"/>
          </a:xfrm>
          <a:prstGeom prst="rect">
            <a:avLst/>
          </a:prstGeom>
        </p:spPr>
        <p:txBody>
          <a:bodyPr wrap="none">
            <a:spAutoFit/>
          </a:bodyPr>
          <a:lstStyle/>
          <a:p>
            <a:pPr algn="ctr"/>
            <a:r>
              <a:rPr lang="en-US" dirty="0"/>
              <a:t>www.thearcfamilyinstitute.org</a:t>
            </a:r>
            <a:endParaRPr lang="en-US" dirty="0"/>
          </a:p>
        </p:txBody>
      </p:sp>
    </p:spTree>
    <p:extLst>
      <p:ext uri="{BB962C8B-B14F-4D97-AF65-F5344CB8AC3E}">
        <p14:creationId xmlns:p14="http://schemas.microsoft.com/office/powerpoint/2010/main" val="1807039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291-4D55-4B21-971E-BCC13475694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Tuition Waiver</a:t>
            </a:r>
          </a:p>
        </p:txBody>
      </p:sp>
      <p:sp>
        <p:nvSpPr>
          <p:cNvPr id="3" name="Content Placeholder 2">
            <a:extLst>
              <a:ext uri="{FF2B5EF4-FFF2-40B4-BE49-F238E27FC236}">
                <a16:creationId xmlns:a16="http://schemas.microsoft.com/office/drawing/2014/main" id="{D1560CAA-EC97-41C5-B092-52656C6C6808}"/>
              </a:ext>
            </a:extLst>
          </p:cNvPr>
          <p:cNvSpPr>
            <a:spLocks noGrp="1"/>
          </p:cNvSpPr>
          <p:nvPr>
            <p:ph sz="quarter" idx="1"/>
          </p:nvPr>
        </p:nvSpPr>
        <p:spPr/>
        <p:txBody>
          <a:bodyPr>
            <a:normAutofit/>
          </a:bodyPr>
          <a:lstStyle/>
          <a:p>
            <a:endParaRPr lang="en-US"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Tuition Waivers may be available through </a:t>
            </a:r>
            <a:r>
              <a:rPr lang="en-US" sz="2000" dirty="0" smtClean="0">
                <a:latin typeface="Arial" panose="020B0604020202020204" pitchFamily="34" charset="0"/>
                <a:cs typeface="Arial" panose="020B0604020202020204" pitchFamily="34" charset="0"/>
              </a:rPr>
              <a:t>vocational rehabilitation (VR)</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agencies, however, there is no universal implementation of waiver options nationally. A waiver that is provided by a VR agency would typically apply to any state-run college or university.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*Some community colleges also offer tuition waivers to individuals </a:t>
            </a:r>
            <a:r>
              <a:rPr lang="en-US" sz="2000" dirty="0" smtClean="0">
                <a:latin typeface="Arial" panose="020B0604020202020204" pitchFamily="34" charset="0"/>
                <a:cs typeface="Arial" panose="020B0604020202020204" pitchFamily="34" charset="0"/>
              </a:rPr>
              <a:t>who </a:t>
            </a:r>
            <a:r>
              <a:rPr lang="en-US" sz="2000" dirty="0">
                <a:latin typeface="Arial" panose="020B0604020202020204" pitchFamily="34" charset="0"/>
                <a:cs typeface="Arial" panose="020B0604020202020204" pitchFamily="34" charset="0"/>
              </a:rPr>
              <a:t>receive SSI.</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Often, information about waivers is listed in the college catalog as a benefit for Senior Citizens. However, these waivers apply to students of any age receiving SSI. </a:t>
            </a:r>
          </a:p>
          <a:p>
            <a:endParaRPr lang="en-US" dirty="0"/>
          </a:p>
        </p:txBody>
      </p:sp>
      <p:sp>
        <p:nvSpPr>
          <p:cNvPr id="5" name="TextBox 4">
            <a:extLst>
              <a:ext uri="{FF2B5EF4-FFF2-40B4-BE49-F238E27FC236}">
                <a16:creationId xmlns:a16="http://schemas.microsoft.com/office/drawing/2014/main" id="{335425D4-EA64-493A-8CAA-9E3ADAD61A2B}"/>
              </a:ext>
            </a:extLst>
          </p:cNvPr>
          <p:cNvSpPr txBox="1"/>
          <p:nvPr/>
        </p:nvSpPr>
        <p:spPr>
          <a:xfrm>
            <a:off x="1447800" y="6359459"/>
            <a:ext cx="4572000" cy="369332"/>
          </a:xfrm>
          <a:prstGeom prst="rect">
            <a:avLst/>
          </a:prstGeom>
          <a:noFill/>
        </p:spPr>
        <p:txBody>
          <a:bodyPr wrap="square">
            <a:spAutoFit/>
          </a:bodyPr>
          <a:lstStyle/>
          <a:p>
            <a:pPr algn="ctr"/>
            <a:r>
              <a:rPr lang="en-US" dirty="0"/>
              <a:t>www.thearcfamilyinstitute.org</a:t>
            </a:r>
          </a:p>
        </p:txBody>
      </p:sp>
      <p:pic>
        <p:nvPicPr>
          <p:cNvPr id="6" name="Picture 5" descr="Company name&#10;&#10;Description automatically generated with low confidence">
            <a:extLst>
              <a:ext uri="{FF2B5EF4-FFF2-40B4-BE49-F238E27FC236}">
                <a16:creationId xmlns:a16="http://schemas.microsoft.com/office/drawing/2014/main" id="{5E2FFFBC-A2D1-4F13-A8FF-462B3F24F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105" y="0"/>
            <a:ext cx="1625895" cy="1103897"/>
          </a:xfrm>
          <a:prstGeom prst="rect">
            <a:avLst/>
          </a:prstGeom>
        </p:spPr>
      </p:pic>
    </p:spTree>
    <p:extLst>
      <p:ext uri="{BB962C8B-B14F-4D97-AF65-F5344CB8AC3E}">
        <p14:creationId xmlns:p14="http://schemas.microsoft.com/office/powerpoint/2010/main" val="1898071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Family Funds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lnSpcReduction="10000"/>
          </a:bodyPr>
          <a:lstStyle/>
          <a:p>
            <a:r>
              <a:rPr lang="en-US" sz="2400" dirty="0">
                <a:latin typeface="Arial" panose="020B0604020202020204" pitchFamily="34" charset="0"/>
                <a:cs typeface="Arial" panose="020B0604020202020204" pitchFamily="34" charset="0"/>
              </a:rPr>
              <a:t>Students and their families are often called upon to fund at least part of the expenses associated with a college education. For families, this can be difficult without a savings plan in place for college.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ABLE </a:t>
            </a:r>
            <a:r>
              <a:rPr lang="en-US" sz="2400" dirty="0">
                <a:latin typeface="Arial" panose="020B0604020202020204" pitchFamily="34" charset="0"/>
                <a:cs typeface="Arial" panose="020B0604020202020204" pitchFamily="34" charset="0"/>
              </a:rPr>
              <a:t>Accounts offer a relatively new way to save for college expenses without negatively impacting benefits.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If </a:t>
            </a:r>
            <a:r>
              <a:rPr lang="en-US" sz="2400" dirty="0">
                <a:latin typeface="Arial" panose="020B0604020202020204" pitchFamily="34" charset="0"/>
                <a:cs typeface="Arial" panose="020B0604020202020204" pitchFamily="34" charset="0"/>
              </a:rPr>
              <a:t>your family has a 529 College </a:t>
            </a:r>
            <a:r>
              <a:rPr lang="en-US" sz="2400" dirty="0" smtClean="0">
                <a:latin typeface="Arial" panose="020B0604020202020204" pitchFamily="34" charset="0"/>
                <a:cs typeface="Arial" panose="020B0604020202020204" pitchFamily="34" charset="0"/>
              </a:rPr>
              <a:t>Savings, these </a:t>
            </a:r>
            <a:r>
              <a:rPr lang="en-US" sz="2400" dirty="0">
                <a:latin typeface="Arial" panose="020B0604020202020204" pitchFamily="34" charset="0"/>
                <a:cs typeface="Arial" panose="020B0604020202020204" pitchFamily="34" charset="0"/>
              </a:rPr>
              <a:t>may be a source of funding for students attending a college program as well. It is important to look at the options for how to use these funds when attending a non-degree college program.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We have an ABLE Act Go Bag</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2"/>
              </a:rPr>
              <a:t>https://</a:t>
            </a:r>
            <a:r>
              <a:rPr lang="en-US" sz="2400" dirty="0" smtClean="0">
                <a:latin typeface="Arial" panose="020B0604020202020204" pitchFamily="34" charset="0"/>
                <a:cs typeface="Arial" panose="020B0604020202020204" pitchFamily="34" charset="0"/>
                <a:hlinkClick r:id="rId2"/>
              </a:rPr>
              <a:t>www.thearcfamilyinstitute.org/resources/able-account-go-bag.html</a:t>
            </a:r>
            <a:endParaRPr lang="en-US" sz="2400" dirty="0" smtClean="0">
              <a:latin typeface="Arial" panose="020B0604020202020204" pitchFamily="34" charset="0"/>
              <a:cs typeface="Arial" panose="020B0604020202020204" pitchFamily="34" charset="0"/>
            </a:endParaRPr>
          </a:p>
        </p:txBody>
      </p:sp>
      <p:pic>
        <p:nvPicPr>
          <p:cNvPr id="4" name="Picture 3" descr="Company name&#10;&#10;Description automatically generated with low confidence">
            <a:extLst>
              <a:ext uri="{FF2B5EF4-FFF2-40B4-BE49-F238E27FC236}">
                <a16:creationId xmlns:a16="http://schemas.microsoft.com/office/drawing/2014/main" id="{5E2FFFBC-A2D1-4F13-A8FF-462B3F24F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105" y="0"/>
            <a:ext cx="1625895" cy="1103897"/>
          </a:xfrm>
          <a:prstGeom prst="rect">
            <a:avLst/>
          </a:prstGeom>
        </p:spPr>
      </p:pic>
      <p:sp>
        <p:nvSpPr>
          <p:cNvPr id="5" name="Rectangle 4"/>
          <p:cNvSpPr/>
          <p:nvPr/>
        </p:nvSpPr>
        <p:spPr>
          <a:xfrm>
            <a:off x="3082458" y="6400800"/>
            <a:ext cx="2979084" cy="369332"/>
          </a:xfrm>
          <a:prstGeom prst="rect">
            <a:avLst/>
          </a:prstGeom>
        </p:spPr>
        <p:txBody>
          <a:bodyPr wrap="none">
            <a:spAutoFit/>
          </a:bodyPr>
          <a:lstStyle/>
          <a:p>
            <a:pPr algn="ctr"/>
            <a:r>
              <a:rPr lang="en-US" dirty="0"/>
              <a:t>www.thearcfamilyinstitute.org</a:t>
            </a:r>
            <a:endParaRPr lang="en-US" dirty="0"/>
          </a:p>
        </p:txBody>
      </p:sp>
    </p:spTree>
    <p:extLst>
      <p:ext uri="{BB962C8B-B14F-4D97-AF65-F5344CB8AC3E}">
        <p14:creationId xmlns:p14="http://schemas.microsoft.com/office/powerpoint/2010/main" val="3857908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Paying for College: DDS</a:t>
            </a:r>
          </a:p>
        </p:txBody>
      </p:sp>
      <p:sp>
        <p:nvSpPr>
          <p:cNvPr id="3" name="Content Placeholder 2"/>
          <p:cNvSpPr>
            <a:spLocks noGrp="1"/>
          </p:cNvSpPr>
          <p:nvPr>
            <p:ph sz="quarter" idx="1"/>
          </p:nvPr>
        </p:nvSpPr>
        <p:spPr>
          <a:xfrm>
            <a:off x="457200" y="1775191"/>
            <a:ext cx="6019800" cy="4625609"/>
          </a:xfrm>
        </p:spPr>
        <p:txBody>
          <a:bodyPr>
            <a:normAutofit/>
          </a:bodyPr>
          <a:lstStyle/>
          <a:p>
            <a:r>
              <a:rPr lang="en-US" sz="2000" dirty="0">
                <a:latin typeface="Arial" panose="020B0604020202020204" pitchFamily="34" charset="0"/>
                <a:cs typeface="Arial" panose="020B0604020202020204" pitchFamily="34" charset="0"/>
              </a:rPr>
              <a:t>Local, regional, and state agencies may not be able to support the program directly with funding but are able to realign their existing services to support their agency clients who are students attending college.</a:t>
            </a:r>
          </a:p>
          <a:p>
            <a:r>
              <a:rPr lang="en-US" sz="2000" dirty="0">
                <a:latin typeface="Arial" panose="020B0604020202020204" pitchFamily="34" charset="0"/>
                <a:cs typeface="Arial" panose="020B0604020202020204" pitchFamily="34" charset="0"/>
              </a:rPr>
              <a:t>Ex: community services such as transportation can be adjusted to support transportation to college.</a:t>
            </a:r>
          </a:p>
          <a:p>
            <a:endParaRPr lang="en-US" dirty="0"/>
          </a:p>
        </p:txBody>
      </p:sp>
      <p:pic>
        <p:nvPicPr>
          <p:cNvPr id="13315" name="Picture 3" descr="C:\Users\jmaseko\AppData\Local\Microsoft\Windows\Temporary Internet Files\Content.IE5\JAATYZLU\clip-art00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352800"/>
            <a:ext cx="2635764"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71800" y="6400800"/>
            <a:ext cx="3200400" cy="369332"/>
          </a:xfrm>
          <a:prstGeom prst="rect">
            <a:avLst/>
          </a:prstGeom>
          <a:noFill/>
        </p:spPr>
        <p:txBody>
          <a:bodyPr wrap="square" rtlCol="0">
            <a:spAutoFit/>
          </a:bodyPr>
          <a:lstStyle/>
          <a:p>
            <a:r>
              <a:rPr lang="en-US" dirty="0"/>
              <a:t>www.thearcfamilyinstitute.org</a:t>
            </a:r>
          </a:p>
        </p:txBody>
      </p:sp>
      <p:pic>
        <p:nvPicPr>
          <p:cNvPr id="6" name="Picture 5" descr="Company name&#10;&#10;Description automatically generated with low confidence">
            <a:extLst>
              <a:ext uri="{FF2B5EF4-FFF2-40B4-BE49-F238E27FC236}">
                <a16:creationId xmlns:a16="http://schemas.microsoft.com/office/drawing/2014/main" id="{46CB1212-E56E-425B-803B-EB9BA7E3F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8288" y="20555"/>
            <a:ext cx="1625895" cy="1103897"/>
          </a:xfrm>
          <a:prstGeom prst="rect">
            <a:avLst/>
          </a:prstGeom>
        </p:spPr>
      </p:pic>
    </p:spTree>
    <p:extLst>
      <p:ext uri="{BB962C8B-B14F-4D97-AF65-F5344CB8AC3E}">
        <p14:creationId xmlns:p14="http://schemas.microsoft.com/office/powerpoint/2010/main" val="691032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Benefits Counseling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a:bodyPr>
          <a:lstStyle/>
          <a:p>
            <a:r>
              <a:rPr lang="en-US" sz="2400" dirty="0">
                <a:latin typeface="Arial" panose="020B0604020202020204" pitchFamily="34" charset="0"/>
                <a:cs typeface="Arial" panose="020B0604020202020204" pitchFamily="34" charset="0"/>
              </a:rPr>
              <a:t>Benefits counseling is a service that helps individuals with disabilities and their families understand how employment and other life decisions, like going to college, will impact their benefits (e.g., Social Security Disability Insurance, health insurance, housing assistance).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Benefits </a:t>
            </a:r>
            <a:r>
              <a:rPr lang="en-US" sz="2400" dirty="0">
                <a:latin typeface="Arial" panose="020B0604020202020204" pitchFamily="34" charset="0"/>
                <a:cs typeface="Arial" panose="020B0604020202020204" pitchFamily="34" charset="0"/>
              </a:rPr>
              <a:t>counseling addresses the fears and concerns many individuals and their families have about a reduction in benefits if they start to work. </a:t>
            </a:r>
            <a:r>
              <a:rPr lang="en-US" sz="2400" dirty="0" smtClean="0">
                <a:latin typeface="Arial" panose="020B0604020202020204" pitchFamily="34" charset="0"/>
                <a:cs typeface="Arial" panose="020B0604020202020204" pitchFamily="34" charset="0"/>
              </a:rPr>
              <a:t>To learn more about benefits </a:t>
            </a:r>
            <a:r>
              <a:rPr lang="en-US" sz="2400" dirty="0">
                <a:latin typeface="Arial" panose="020B0604020202020204" pitchFamily="34" charset="0"/>
                <a:cs typeface="Arial" panose="020B0604020202020204" pitchFamily="34" charset="0"/>
              </a:rPr>
              <a:t>counseling visit: </a:t>
            </a:r>
            <a:r>
              <a:rPr lang="en-US" sz="2400" dirty="0">
                <a:latin typeface="Arial" panose="020B0604020202020204" pitchFamily="34" charset="0"/>
                <a:cs typeface="Arial" panose="020B0604020202020204" pitchFamily="34" charset="0"/>
                <a:hlinkClick r:id="rId2"/>
              </a:rPr>
              <a:t>https://</a:t>
            </a:r>
            <a:r>
              <a:rPr lang="en-US" sz="2400" dirty="0" smtClean="0">
                <a:latin typeface="Arial" panose="020B0604020202020204" pitchFamily="34" charset="0"/>
                <a:cs typeface="Arial" panose="020B0604020202020204" pitchFamily="34" charset="0"/>
                <a:hlinkClick r:id="rId2"/>
              </a:rPr>
              <a:t>thinkcollege.net/resources/resources-by-topic/paying-for-college</a:t>
            </a:r>
            <a:endParaRPr lang="en-US" sz="2400" dirty="0" smtClean="0">
              <a:latin typeface="Arial" panose="020B0604020202020204" pitchFamily="34" charset="0"/>
              <a:cs typeface="Arial" panose="020B0604020202020204" pitchFamily="34" charset="0"/>
            </a:endParaRPr>
          </a:p>
        </p:txBody>
      </p:sp>
      <p:pic>
        <p:nvPicPr>
          <p:cNvPr id="4" name="Picture 3" descr="Company name&#10;&#10;Description automatically generated with low confidence">
            <a:extLst>
              <a:ext uri="{FF2B5EF4-FFF2-40B4-BE49-F238E27FC236}">
                <a16:creationId xmlns:a16="http://schemas.microsoft.com/office/drawing/2014/main" id="{5E2FFFBC-A2D1-4F13-A8FF-462B3F24F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105" y="0"/>
            <a:ext cx="1625895" cy="1103897"/>
          </a:xfrm>
          <a:prstGeom prst="rect">
            <a:avLst/>
          </a:prstGeom>
        </p:spPr>
      </p:pic>
      <p:sp>
        <p:nvSpPr>
          <p:cNvPr id="5" name="Rectangle 4"/>
          <p:cNvSpPr/>
          <p:nvPr/>
        </p:nvSpPr>
        <p:spPr>
          <a:xfrm>
            <a:off x="3082458" y="6400800"/>
            <a:ext cx="2979084" cy="369332"/>
          </a:xfrm>
          <a:prstGeom prst="rect">
            <a:avLst/>
          </a:prstGeom>
        </p:spPr>
        <p:txBody>
          <a:bodyPr wrap="none">
            <a:spAutoFit/>
          </a:bodyPr>
          <a:lstStyle/>
          <a:p>
            <a:pPr algn="ctr"/>
            <a:r>
              <a:rPr lang="en-US" dirty="0"/>
              <a:t>www.thearcfamilyinstitute.org</a:t>
            </a:r>
            <a:endParaRPr lang="en-US" dirty="0"/>
          </a:p>
        </p:txBody>
      </p:sp>
    </p:spTree>
    <p:extLst>
      <p:ext uri="{BB962C8B-B14F-4D97-AF65-F5344CB8AC3E}">
        <p14:creationId xmlns:p14="http://schemas.microsoft.com/office/powerpoint/2010/main" val="4083503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02534-45A0-44D7-A759-71D0BBD6D5E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Financing Options</a:t>
            </a:r>
          </a:p>
        </p:txBody>
      </p:sp>
      <p:sp>
        <p:nvSpPr>
          <p:cNvPr id="3" name="Content Placeholder 2">
            <a:extLst>
              <a:ext uri="{FF2B5EF4-FFF2-40B4-BE49-F238E27FC236}">
                <a16:creationId xmlns:a16="http://schemas.microsoft.com/office/drawing/2014/main" id="{69A7AF6A-098B-494F-9A51-6734BA8B5698}"/>
              </a:ext>
            </a:extLst>
          </p:cNvPr>
          <p:cNvSpPr>
            <a:spLocks noGrp="1"/>
          </p:cNvSpPr>
          <p:nvPr>
            <p:ph sz="quarter" idx="1"/>
          </p:nvPr>
        </p:nvSpPr>
        <p:spPr/>
        <p:txBody>
          <a:bodyPr>
            <a:normAutofit fontScale="77500" lnSpcReduction="20000"/>
          </a:bodyPr>
          <a:lstStyle/>
          <a:p>
            <a:pPr marL="0" indent="0">
              <a:buNone/>
            </a:pPr>
            <a:endParaRPr lang="en-US" dirty="0"/>
          </a:p>
          <a:p>
            <a:r>
              <a:rPr lang="en-US" dirty="0">
                <a:latin typeface="Arial" panose="020B0604020202020204" pitchFamily="34" charset="0"/>
                <a:cs typeface="Arial" panose="020B0604020202020204" pitchFamily="34" charset="0"/>
              </a:rPr>
              <a:t>There are many financing options and benefits available to students with intellectual and developmental disabilities: There are scholarships for individuals who have a:</a:t>
            </a:r>
          </a:p>
          <a:p>
            <a:r>
              <a:rPr lang="en-US" dirty="0">
                <a:latin typeface="Arial" panose="020B0604020202020204" pitchFamily="34" charset="0"/>
                <a:cs typeface="Arial" panose="020B0604020202020204" pitchFamily="34" charset="0"/>
              </a:rPr>
              <a:t>General Disability</a:t>
            </a:r>
          </a:p>
          <a:p>
            <a:r>
              <a:rPr lang="en-US" dirty="0">
                <a:latin typeface="Arial" panose="020B0604020202020204" pitchFamily="34" charset="0"/>
                <a:cs typeface="Arial" panose="020B0604020202020204" pitchFamily="34" charset="0"/>
              </a:rPr>
              <a:t>Chronic Health Conditions</a:t>
            </a:r>
          </a:p>
          <a:p>
            <a:r>
              <a:rPr lang="en-US" dirty="0">
                <a:latin typeface="Arial" panose="020B0604020202020204" pitchFamily="34" charset="0"/>
                <a:cs typeface="Arial" panose="020B0604020202020204" pitchFamily="34" charset="0"/>
              </a:rPr>
              <a:t>Hearing Impairments</a:t>
            </a:r>
          </a:p>
          <a:p>
            <a:r>
              <a:rPr lang="en-US" dirty="0">
                <a:latin typeface="Arial" panose="020B0604020202020204" pitchFamily="34" charset="0"/>
                <a:cs typeface="Arial" panose="020B0604020202020204" pitchFamily="34" charset="0"/>
              </a:rPr>
              <a:t>Visual Impairments</a:t>
            </a:r>
          </a:p>
          <a:p>
            <a:r>
              <a:rPr lang="en-US" dirty="0">
                <a:latin typeface="Arial" panose="020B0604020202020204" pitchFamily="34" charset="0"/>
                <a:cs typeface="Arial" panose="020B0604020202020204" pitchFamily="34" charset="0"/>
              </a:rPr>
              <a:t>Intellectual Disabilities</a:t>
            </a:r>
          </a:p>
          <a:p>
            <a:r>
              <a:rPr lang="en-US" dirty="0">
                <a:latin typeface="Arial" panose="020B0604020202020204" pitchFamily="34" charset="0"/>
                <a:cs typeface="Arial" panose="020B0604020202020204" pitchFamily="34" charset="0"/>
              </a:rPr>
              <a:t>Learning Disabilities</a:t>
            </a:r>
          </a:p>
          <a:p>
            <a:r>
              <a:rPr lang="en-US" dirty="0">
                <a:latin typeface="Arial" panose="020B0604020202020204" pitchFamily="34" charset="0"/>
                <a:cs typeface="Arial" panose="020B0604020202020204" pitchFamily="34" charset="0"/>
              </a:rPr>
              <a:t>Mental Health</a:t>
            </a:r>
          </a:p>
          <a:p>
            <a:r>
              <a:rPr lang="en-US" dirty="0">
                <a:latin typeface="Arial" panose="020B0604020202020204" pitchFamily="34" charset="0"/>
                <a:cs typeface="Arial" panose="020B0604020202020204" pitchFamily="34" charset="0"/>
              </a:rPr>
              <a:t>Developmental Disabilities</a:t>
            </a:r>
          </a:p>
          <a:p>
            <a:pPr marL="0" indent="0">
              <a:buNone/>
            </a:pPr>
            <a:r>
              <a:rPr lang="en-US" dirty="0">
                <a:latin typeface="Arial" panose="020B0604020202020204" pitchFamily="34" charset="0"/>
                <a:cs typeface="Arial" panose="020B0604020202020204" pitchFamily="34" charset="0"/>
              </a:rPr>
              <a:t>For more information visit:</a:t>
            </a:r>
          </a:p>
          <a:p>
            <a:pPr marL="0" indent="0">
              <a:buNone/>
            </a:pPr>
            <a:r>
              <a:rPr lang="en-US" dirty="0">
                <a:latin typeface="Arial" panose="020B0604020202020204" pitchFamily="34" charset="0"/>
                <a:cs typeface="Arial" panose="020B0604020202020204" pitchFamily="34" charset="0"/>
              </a:rPr>
              <a:t>http://www.bestcolleges.com/financial-aid/disabled-students/#learning</a:t>
            </a:r>
          </a:p>
          <a:p>
            <a:endParaRPr lang="en-US" dirty="0"/>
          </a:p>
        </p:txBody>
      </p:sp>
      <p:sp>
        <p:nvSpPr>
          <p:cNvPr id="5" name="TextBox 4">
            <a:extLst>
              <a:ext uri="{FF2B5EF4-FFF2-40B4-BE49-F238E27FC236}">
                <a16:creationId xmlns:a16="http://schemas.microsoft.com/office/drawing/2014/main" id="{72E9B0B8-C4D5-4153-9D92-A8AFD17BF6ED}"/>
              </a:ext>
            </a:extLst>
          </p:cNvPr>
          <p:cNvSpPr txBox="1"/>
          <p:nvPr/>
        </p:nvSpPr>
        <p:spPr>
          <a:xfrm>
            <a:off x="2286000" y="6336268"/>
            <a:ext cx="4572000" cy="369332"/>
          </a:xfrm>
          <a:prstGeom prst="rect">
            <a:avLst/>
          </a:prstGeom>
          <a:noFill/>
        </p:spPr>
        <p:txBody>
          <a:bodyPr wrap="square">
            <a:spAutoFit/>
          </a:bodyPr>
          <a:lstStyle/>
          <a:p>
            <a:r>
              <a:rPr lang="en-US" dirty="0"/>
              <a:t>www.thearcfamilyinstitute.org</a:t>
            </a:r>
          </a:p>
        </p:txBody>
      </p:sp>
      <p:pic>
        <p:nvPicPr>
          <p:cNvPr id="6" name="Picture 5" descr="Company name&#10;&#10;Description automatically generated with low confidence">
            <a:extLst>
              <a:ext uri="{FF2B5EF4-FFF2-40B4-BE49-F238E27FC236}">
                <a16:creationId xmlns:a16="http://schemas.microsoft.com/office/drawing/2014/main" id="{0EE8DCA7-114E-430B-9B9C-7A0E04A4E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8288" y="52355"/>
            <a:ext cx="1625895" cy="1103897"/>
          </a:xfrm>
          <a:prstGeom prst="rect">
            <a:avLst/>
          </a:prstGeom>
        </p:spPr>
      </p:pic>
    </p:spTree>
    <p:extLst>
      <p:ext uri="{BB962C8B-B14F-4D97-AF65-F5344CB8AC3E}">
        <p14:creationId xmlns:p14="http://schemas.microsoft.com/office/powerpoint/2010/main" val="3928382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Other Differences:</a:t>
            </a:r>
          </a:p>
        </p:txBody>
      </p:sp>
      <p:sp>
        <p:nvSpPr>
          <p:cNvPr id="3" name="Content Placeholder 2"/>
          <p:cNvSpPr>
            <a:spLocks noGrp="1"/>
          </p:cNvSpPr>
          <p:nvPr>
            <p:ph sz="quarter" idx="1"/>
          </p:nvPr>
        </p:nvSpPr>
        <p:spPr/>
        <p:txBody>
          <a:bodyPr>
            <a:normAutofit/>
          </a:bodyPr>
          <a:lstStyle/>
          <a:p>
            <a:pPr marL="0" indent="0">
              <a:buNone/>
            </a:pPr>
            <a:r>
              <a:rPr lang="en-US" sz="2000" dirty="0">
                <a:latin typeface="Arial" panose="020B0604020202020204" pitchFamily="34" charset="0"/>
                <a:cs typeface="Arial" panose="020B0604020202020204" pitchFamily="34" charset="0"/>
              </a:rPr>
              <a:t>Even though high school and college have a primary goal of providing education, there are many differences!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expectations and opportunities for students are different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opportunities for independence are different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systems of testing and grading are different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High School is </a:t>
            </a:r>
            <a:r>
              <a:rPr lang="en-US" sz="2000" dirty="0" smtClean="0">
                <a:latin typeface="Arial" panose="020B0604020202020204" pitchFamily="34" charset="0"/>
                <a:cs typeface="Arial" panose="020B0604020202020204" pitchFamily="34" charset="0"/>
              </a:rPr>
              <a:t>a </a:t>
            </a:r>
            <a:r>
              <a:rPr lang="en-US" sz="2000" u="sng" dirty="0" smtClean="0">
                <a:latin typeface="Arial" panose="020B0604020202020204" pitchFamily="34" charset="0"/>
                <a:cs typeface="Arial" panose="020B0604020202020204" pitchFamily="34" charset="0"/>
              </a:rPr>
              <a:t>teaching environment </a:t>
            </a:r>
            <a:r>
              <a:rPr lang="en-US" sz="2000" dirty="0">
                <a:latin typeface="Arial" panose="020B0604020202020204" pitchFamily="34" charset="0"/>
                <a:cs typeface="Arial" panose="020B0604020202020204" pitchFamily="34" charset="0"/>
              </a:rPr>
              <a:t>in which you acquire facts and skills. College is a </a:t>
            </a:r>
            <a:r>
              <a:rPr lang="en-US" sz="2000" u="sng" dirty="0" smtClean="0">
                <a:latin typeface="Arial" panose="020B0604020202020204" pitchFamily="34" charset="0"/>
                <a:cs typeface="Arial" panose="020B0604020202020204" pitchFamily="34" charset="0"/>
              </a:rPr>
              <a:t>learning environment </a:t>
            </a:r>
            <a:r>
              <a:rPr lang="en-US" sz="2000" dirty="0" smtClean="0">
                <a:latin typeface="Arial" panose="020B0604020202020204" pitchFamily="34" charset="0"/>
                <a:cs typeface="Arial" panose="020B0604020202020204" pitchFamily="34" charset="0"/>
              </a:rPr>
              <a:t>in </a:t>
            </a:r>
            <a:r>
              <a:rPr lang="en-US" sz="2000" dirty="0">
                <a:latin typeface="Arial" panose="020B0604020202020204" pitchFamily="34" charset="0"/>
                <a:cs typeface="Arial" panose="020B0604020202020204" pitchFamily="34" charset="0"/>
              </a:rPr>
              <a:t>which you take responsibility for thinking through and applying what you have learned.</a:t>
            </a:r>
          </a:p>
          <a:p>
            <a:endParaRPr lang="en-US" dirty="0"/>
          </a:p>
        </p:txBody>
      </p:sp>
      <p:sp>
        <p:nvSpPr>
          <p:cNvPr id="4" name="TextBox 3"/>
          <p:cNvSpPr txBox="1"/>
          <p:nvPr/>
        </p:nvSpPr>
        <p:spPr>
          <a:xfrm>
            <a:off x="2971800" y="6400800"/>
            <a:ext cx="3200400" cy="369332"/>
          </a:xfrm>
          <a:prstGeom prst="rect">
            <a:avLst/>
          </a:prstGeom>
          <a:noFill/>
        </p:spPr>
        <p:txBody>
          <a:bodyPr wrap="square" rtlCol="0">
            <a:spAutoFit/>
          </a:bodyPr>
          <a:lstStyle/>
          <a:p>
            <a:r>
              <a:rPr lang="en-US" dirty="0"/>
              <a:t>www.thearcfamilyinstitute.org</a:t>
            </a:r>
          </a:p>
        </p:txBody>
      </p:sp>
      <p:pic>
        <p:nvPicPr>
          <p:cNvPr id="9218" name="Picture 2" descr="C:\Users\jmaseko\AppData\Local\Microsoft\Windows\Temporary Internet Files\Content.IE5\S2NAIWBQ\scales-of-justice-clip-art2[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3314" y="2743200"/>
            <a:ext cx="1849582" cy="15536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ompany name&#10;&#10;Description automatically generated with low confidence">
            <a:extLst>
              <a:ext uri="{FF2B5EF4-FFF2-40B4-BE49-F238E27FC236}">
                <a16:creationId xmlns:a16="http://schemas.microsoft.com/office/drawing/2014/main" id="{1752B884-18B7-4F1E-B7FE-66EEA6519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105" y="39103"/>
            <a:ext cx="1625895" cy="1103897"/>
          </a:xfrm>
          <a:prstGeom prst="rect">
            <a:avLst/>
          </a:prstGeom>
        </p:spPr>
      </p:pic>
    </p:spTree>
    <p:extLst>
      <p:ext uri="{BB962C8B-B14F-4D97-AF65-F5344CB8AC3E}">
        <p14:creationId xmlns:p14="http://schemas.microsoft.com/office/powerpoint/2010/main" val="1514001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8A132-4881-4EA9-BA9A-1B519BCFDDF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You’ve Been Accepted</a:t>
            </a:r>
          </a:p>
        </p:txBody>
      </p:sp>
      <p:sp>
        <p:nvSpPr>
          <p:cNvPr id="3" name="Content Placeholder 2">
            <a:extLst>
              <a:ext uri="{FF2B5EF4-FFF2-40B4-BE49-F238E27FC236}">
                <a16:creationId xmlns:a16="http://schemas.microsoft.com/office/drawing/2014/main" id="{6A6CC5FD-6F8C-4A3A-B8D6-BB257CA7A6B0}"/>
              </a:ext>
            </a:extLst>
          </p:cNvPr>
          <p:cNvSpPr>
            <a:spLocks noGrp="1"/>
          </p:cNvSpPr>
          <p:nvPr>
            <p:ph sz="quarter" idx="1"/>
          </p:nvPr>
        </p:nvSpPr>
        <p:spPr/>
        <p:txBody>
          <a:bodyPr>
            <a:normAutofit fontScale="85000" lnSpcReduction="10000"/>
          </a:bodyPr>
          <a:lstStyle/>
          <a:p>
            <a:r>
              <a:rPr lang="en-US" sz="2000" dirty="0">
                <a:latin typeface="Arial" panose="020B0604020202020204" pitchFamily="34" charset="0"/>
                <a:cs typeface="Arial" panose="020B0604020202020204" pitchFamily="34" charset="0"/>
              </a:rPr>
              <a:t>Register with the college’s disability services office or </a:t>
            </a:r>
            <a:r>
              <a:rPr lang="en-US" sz="2000" dirty="0" smtClean="0">
                <a:latin typeface="Arial" panose="020B0604020202020204" pitchFamily="34" charset="0"/>
                <a:cs typeface="Arial" panose="020B0604020202020204" pitchFamily="34" charset="0"/>
              </a:rPr>
              <a:t>program</a:t>
            </a: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Contact the campus office- they will not find you </a:t>
            </a:r>
            <a:endParaRPr lang="en-US" sz="2000" dirty="0" smtClean="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Provide the necessary documentation </a:t>
            </a:r>
            <a:endParaRPr lang="en-US" sz="2000" dirty="0" smtClean="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Request the accommodations you will need (note-takers, assistive listening devices, testing modifications, textbooks on tape, etc</a:t>
            </a:r>
            <a:r>
              <a:rPr lang="en-US" sz="2000" dirty="0" smtClean="0">
                <a:latin typeface="Arial" panose="020B0604020202020204" pitchFamily="34" charset="0"/>
                <a:cs typeface="Arial" panose="020B0604020202020204" pitchFamily="34" charset="0"/>
              </a:rPr>
              <a:t>..)</a:t>
            </a: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Request these accommodations before scheduled placement tests (if applicable) or you will not receive accommodations for those </a:t>
            </a:r>
            <a:r>
              <a:rPr lang="en-US" sz="2000" dirty="0" smtClean="0">
                <a:latin typeface="Arial" panose="020B0604020202020204" pitchFamily="34" charset="0"/>
                <a:cs typeface="Arial" panose="020B0604020202020204" pitchFamily="34" charset="0"/>
              </a:rPr>
              <a:t>tests</a:t>
            </a:r>
          </a:p>
          <a:p>
            <a:pPr marL="0" indent="0">
              <a:buNone/>
            </a:pP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Arrange </a:t>
            </a:r>
            <a:r>
              <a:rPr lang="en-US" sz="2000" dirty="0">
                <a:latin typeface="Arial" panose="020B0604020202020204" pitchFamily="34" charset="0"/>
                <a:cs typeface="Arial" panose="020B0604020202020204" pitchFamily="34" charset="0"/>
              </a:rPr>
              <a:t>other supports not provided by </a:t>
            </a:r>
            <a:r>
              <a:rPr lang="en-US" sz="2000" dirty="0" smtClean="0">
                <a:latin typeface="Arial" panose="020B0604020202020204" pitchFamily="34" charset="0"/>
                <a:cs typeface="Arial" panose="020B0604020202020204" pitchFamily="34" charset="0"/>
              </a:rPr>
              <a:t>school</a:t>
            </a: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Do you need things like counseling, medication management, or other supports? Who will provide them for you &amp; how will they affect your schedule?</a:t>
            </a:r>
          </a:p>
          <a:p>
            <a:pPr marL="0" indent="0">
              <a:buNone/>
            </a:pPr>
            <a:endParaRPr lang="en-US" dirty="0"/>
          </a:p>
        </p:txBody>
      </p:sp>
      <p:sp>
        <p:nvSpPr>
          <p:cNvPr id="8" name="TextBox 7">
            <a:extLst>
              <a:ext uri="{FF2B5EF4-FFF2-40B4-BE49-F238E27FC236}">
                <a16:creationId xmlns:a16="http://schemas.microsoft.com/office/drawing/2014/main" id="{F53C59FE-1E3D-49F9-9F85-CD2C660756C7}"/>
              </a:ext>
            </a:extLst>
          </p:cNvPr>
          <p:cNvSpPr txBox="1"/>
          <p:nvPr/>
        </p:nvSpPr>
        <p:spPr>
          <a:xfrm>
            <a:off x="2362200" y="6425720"/>
            <a:ext cx="4572000" cy="369332"/>
          </a:xfrm>
          <a:prstGeom prst="rect">
            <a:avLst/>
          </a:prstGeom>
          <a:noFill/>
        </p:spPr>
        <p:txBody>
          <a:bodyPr wrap="square">
            <a:spAutoFit/>
          </a:bodyPr>
          <a:lstStyle/>
          <a:p>
            <a:pPr algn="ctr"/>
            <a:r>
              <a:rPr lang="en-US" dirty="0"/>
              <a:t>www.thearcfamilyinstitute.org</a:t>
            </a:r>
          </a:p>
        </p:txBody>
      </p:sp>
      <p:pic>
        <p:nvPicPr>
          <p:cNvPr id="6" name="Picture 5" descr="Company name&#10;&#10;Description automatically generated with low confidence">
            <a:extLst>
              <a:ext uri="{FF2B5EF4-FFF2-40B4-BE49-F238E27FC236}">
                <a16:creationId xmlns:a16="http://schemas.microsoft.com/office/drawing/2014/main" id="{273D4AE7-6406-476C-8289-4C1A9365D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105" y="39103"/>
            <a:ext cx="1625895" cy="1103897"/>
          </a:xfrm>
          <a:prstGeom prst="rect">
            <a:avLst/>
          </a:prstGeom>
        </p:spPr>
      </p:pic>
    </p:spTree>
    <p:extLst>
      <p:ext uri="{BB962C8B-B14F-4D97-AF65-F5344CB8AC3E}">
        <p14:creationId xmlns:p14="http://schemas.microsoft.com/office/powerpoint/2010/main" val="1988654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685800" y="228600"/>
            <a:ext cx="7772400" cy="857400"/>
          </a:xfrm>
          <a:prstGeom prst="rect">
            <a:avLst/>
          </a:prstGeom>
          <a:noFill/>
          <a:ln>
            <a:noFill/>
          </a:ln>
        </p:spPr>
        <p:txBody>
          <a:bodyPr spcFirstLastPara="1" vert="horz" wrap="square" lIns="91425" tIns="91425" rIns="91425" bIns="91425" anchor="b" anchorCtr="0">
            <a:noAutofit/>
          </a:bodyPr>
          <a:lstStyle/>
          <a:p>
            <a:pPr>
              <a:spcBef>
                <a:spcPts val="0"/>
              </a:spcBef>
              <a:buClr>
                <a:schemeClr val="dk2"/>
              </a:buClr>
              <a:buSzPts val="2800"/>
            </a:pPr>
            <a:r>
              <a:rPr lang="en" dirty="0">
                <a:solidFill>
                  <a:schemeClr val="dk2"/>
                </a:solidFill>
                <a:latin typeface="Times New Roman" panose="02020603050405020304" pitchFamily="18" charset="0"/>
                <a:ea typeface="Oswald"/>
                <a:cs typeface="Times New Roman" panose="02020603050405020304" pitchFamily="18" charset="0"/>
                <a:sym typeface="Oswald"/>
              </a:rPr>
              <a:t>Campus Environment</a:t>
            </a:r>
            <a:endParaRPr dirty="0">
              <a:solidFill>
                <a:schemeClr val="dk2"/>
              </a:solidFill>
              <a:latin typeface="Times New Roman" panose="02020603050405020304" pitchFamily="18" charset="0"/>
              <a:ea typeface="Oswald"/>
              <a:cs typeface="Times New Roman" panose="02020603050405020304" pitchFamily="18" charset="0"/>
              <a:sym typeface="Oswald"/>
            </a:endParaRPr>
          </a:p>
        </p:txBody>
      </p:sp>
      <p:sp>
        <p:nvSpPr>
          <p:cNvPr id="349" name="Shape 349"/>
          <p:cNvSpPr txBox="1">
            <a:spLocks noGrp="1"/>
          </p:cNvSpPr>
          <p:nvPr>
            <p:ph type="body" idx="1"/>
          </p:nvPr>
        </p:nvSpPr>
        <p:spPr>
          <a:xfrm>
            <a:off x="457200" y="1295400"/>
            <a:ext cx="8229600" cy="4076700"/>
          </a:xfrm>
          <a:prstGeom prst="rect">
            <a:avLst/>
          </a:prstGeom>
          <a:noFill/>
          <a:ln>
            <a:noFill/>
          </a:ln>
        </p:spPr>
        <p:txBody>
          <a:bodyPr spcFirstLastPara="1" vert="horz" wrap="square" lIns="91425" tIns="91425" rIns="91425" bIns="91425" anchor="t" anchorCtr="0">
            <a:noAutofit/>
          </a:bodyPr>
          <a:lstStyle/>
          <a:p>
            <a:pPr marL="0" indent="0" algn="ctr">
              <a:spcBef>
                <a:spcPts val="0"/>
              </a:spcBef>
              <a:buClr>
                <a:schemeClr val="dk1"/>
              </a:buClr>
              <a:buSzPts val="2040"/>
              <a:buNone/>
            </a:pPr>
            <a:r>
              <a:rPr lang="en" sz="2400" u="sng" dirty="0">
                <a:solidFill>
                  <a:schemeClr val="dk1"/>
                </a:solidFill>
                <a:latin typeface="Arial" panose="020B0604020202020204" pitchFamily="34" charset="0"/>
                <a:ea typeface="Oswald"/>
                <a:cs typeface="Arial" panose="020B0604020202020204" pitchFamily="34" charset="0"/>
                <a:sym typeface="Oswald"/>
              </a:rPr>
              <a:t>Become familiar with the campus </a:t>
            </a:r>
            <a:r>
              <a:rPr lang="en" sz="2400" u="sng" dirty="0" smtClean="0">
                <a:solidFill>
                  <a:schemeClr val="dk1"/>
                </a:solidFill>
                <a:latin typeface="Arial" panose="020B0604020202020204" pitchFamily="34" charset="0"/>
                <a:ea typeface="Oswald"/>
                <a:cs typeface="Arial" panose="020B0604020202020204" pitchFamily="34" charset="0"/>
                <a:sym typeface="Oswald"/>
              </a:rPr>
              <a:t>environment</a:t>
            </a:r>
          </a:p>
          <a:p>
            <a:pPr marL="0" indent="0" algn="ctr">
              <a:spcBef>
                <a:spcPts val="0"/>
              </a:spcBef>
              <a:buClr>
                <a:schemeClr val="dk1"/>
              </a:buClr>
              <a:buSzPts val="2040"/>
              <a:buNone/>
            </a:pPr>
            <a:endParaRPr dirty="0">
              <a:latin typeface="Arial" panose="020B0604020202020204" pitchFamily="34" charset="0"/>
              <a:cs typeface="Arial" panose="020B0604020202020204" pitchFamily="34" charset="0"/>
            </a:endParaRPr>
          </a:p>
          <a:p>
            <a:pPr marL="285750" indent="-285750">
              <a:spcBef>
                <a:spcPts val="0"/>
              </a:spcBef>
              <a:buClr>
                <a:schemeClr val="dk1"/>
              </a:buClr>
              <a:buSzPts val="1700"/>
              <a:buFont typeface="Arial"/>
              <a:buChar char="•"/>
            </a:pPr>
            <a:r>
              <a:rPr lang="en" sz="1800" b="1" dirty="0">
                <a:solidFill>
                  <a:schemeClr val="dk1"/>
                </a:solidFill>
                <a:latin typeface="Arial" panose="020B0604020202020204" pitchFamily="34" charset="0"/>
                <a:ea typeface="Oswald"/>
                <a:cs typeface="Arial" panose="020B0604020202020204" pitchFamily="34" charset="0"/>
                <a:sym typeface="Oswald"/>
              </a:rPr>
              <a:t>Register for campus orientation</a:t>
            </a:r>
            <a:endParaRPr sz="1800" dirty="0">
              <a:latin typeface="Arial" panose="020B0604020202020204" pitchFamily="34" charset="0"/>
              <a:cs typeface="Arial" panose="020B0604020202020204" pitchFamily="34" charset="0"/>
            </a:endParaRPr>
          </a:p>
          <a:p>
            <a:pPr marL="285750" indent="-285750">
              <a:spcBef>
                <a:spcPts val="0"/>
              </a:spcBef>
              <a:buClr>
                <a:schemeClr val="dk1"/>
              </a:buClr>
              <a:buSzPts val="1700"/>
              <a:buFont typeface="Arial"/>
              <a:buChar char="•"/>
            </a:pPr>
            <a:r>
              <a:rPr lang="en" sz="1800" b="1" dirty="0">
                <a:solidFill>
                  <a:schemeClr val="dk1"/>
                </a:solidFill>
                <a:latin typeface="Arial" panose="020B0604020202020204" pitchFamily="34" charset="0"/>
                <a:ea typeface="Oswald"/>
                <a:cs typeface="Arial" panose="020B0604020202020204" pitchFamily="34" charset="0"/>
                <a:sym typeface="Oswald"/>
              </a:rPr>
              <a:t>Determine where to go and who to contact in case of an emergency- </a:t>
            </a:r>
            <a:r>
              <a:rPr lang="en" sz="1800" dirty="0">
                <a:latin typeface="Arial" panose="020B0604020202020204" pitchFamily="34" charset="0"/>
                <a:ea typeface="Oswald"/>
                <a:cs typeface="Arial" panose="020B0604020202020204" pitchFamily="34" charset="0"/>
                <a:sym typeface="Oswald"/>
              </a:rPr>
              <a:t>Be sure to share this information with school</a:t>
            </a:r>
            <a:r>
              <a:rPr lang="en" sz="1800" dirty="0">
                <a:solidFill>
                  <a:schemeClr val="dk1"/>
                </a:solidFill>
                <a:latin typeface="Arial" panose="020B0604020202020204" pitchFamily="34" charset="0"/>
                <a:ea typeface="Oswald"/>
                <a:cs typeface="Arial" panose="020B0604020202020204" pitchFamily="34" charset="0"/>
                <a:sym typeface="Oswald"/>
              </a:rPr>
              <a:t> personnel</a:t>
            </a:r>
            <a:endParaRPr sz="1800" dirty="0">
              <a:latin typeface="Arial" panose="020B0604020202020204" pitchFamily="34" charset="0"/>
              <a:cs typeface="Arial" panose="020B0604020202020204" pitchFamily="34" charset="0"/>
            </a:endParaRPr>
          </a:p>
          <a:p>
            <a:pPr marL="285750" indent="-285750">
              <a:spcBef>
                <a:spcPts val="0"/>
              </a:spcBef>
              <a:buClr>
                <a:schemeClr val="dk1"/>
              </a:buClr>
              <a:buSzPts val="1700"/>
              <a:buFont typeface="Arial"/>
              <a:buChar char="•"/>
            </a:pPr>
            <a:r>
              <a:rPr lang="en" sz="1800" b="1" dirty="0">
                <a:solidFill>
                  <a:schemeClr val="dk1"/>
                </a:solidFill>
                <a:latin typeface="Arial" panose="020B0604020202020204" pitchFamily="34" charset="0"/>
                <a:ea typeface="Oswald"/>
                <a:cs typeface="Arial" panose="020B0604020202020204" pitchFamily="34" charset="0"/>
                <a:sym typeface="Oswald"/>
              </a:rPr>
              <a:t>Obtain a copy of your class schedule- </a:t>
            </a:r>
            <a:r>
              <a:rPr lang="en" sz="1800" dirty="0">
                <a:solidFill>
                  <a:schemeClr val="dk1"/>
                </a:solidFill>
                <a:latin typeface="Arial" panose="020B0604020202020204" pitchFamily="34" charset="0"/>
                <a:ea typeface="Oswald"/>
                <a:cs typeface="Arial" panose="020B0604020202020204" pitchFamily="34" charset="0"/>
                <a:sym typeface="Oswald"/>
              </a:rPr>
              <a:t>and visit all buildings where your classes will be held to become familiar with locations and layout</a:t>
            </a:r>
            <a:endParaRPr sz="1800" dirty="0">
              <a:latin typeface="Arial" panose="020B0604020202020204" pitchFamily="34" charset="0"/>
              <a:cs typeface="Arial" panose="020B0604020202020204" pitchFamily="34" charset="0"/>
            </a:endParaRPr>
          </a:p>
          <a:p>
            <a:pPr marL="285750" indent="-285750">
              <a:spcBef>
                <a:spcPts val="0"/>
              </a:spcBef>
              <a:buClr>
                <a:schemeClr val="dk1"/>
              </a:buClr>
              <a:buSzPts val="1700"/>
              <a:buFont typeface="Arial"/>
              <a:buChar char="•"/>
            </a:pPr>
            <a:r>
              <a:rPr lang="en" sz="1800" b="1" dirty="0">
                <a:solidFill>
                  <a:schemeClr val="dk1"/>
                </a:solidFill>
                <a:latin typeface="Arial" panose="020B0604020202020204" pitchFamily="34" charset="0"/>
                <a:ea typeface="Oswald"/>
                <a:cs typeface="Arial" panose="020B0604020202020204" pitchFamily="34" charset="0"/>
                <a:sym typeface="Oswald"/>
              </a:rPr>
              <a:t>If you are commuting and will drive yourself- </a:t>
            </a:r>
            <a:r>
              <a:rPr lang="en" sz="1800" dirty="0">
                <a:solidFill>
                  <a:schemeClr val="dk1"/>
                </a:solidFill>
                <a:latin typeface="Arial" panose="020B0604020202020204" pitchFamily="34" charset="0"/>
                <a:ea typeface="Oswald"/>
                <a:cs typeface="Arial" panose="020B0604020202020204" pitchFamily="34" charset="0"/>
                <a:sym typeface="Oswald"/>
              </a:rPr>
              <a:t>become familiar with parking facilities and procedures</a:t>
            </a:r>
            <a:endParaRPr sz="1800" dirty="0">
              <a:latin typeface="Arial" panose="020B0604020202020204" pitchFamily="34" charset="0"/>
              <a:cs typeface="Arial" panose="020B0604020202020204" pitchFamily="34" charset="0"/>
            </a:endParaRPr>
          </a:p>
          <a:p>
            <a:pPr marL="285750" indent="-285750">
              <a:spcBef>
                <a:spcPts val="0"/>
              </a:spcBef>
              <a:buClr>
                <a:schemeClr val="dk1"/>
              </a:buClr>
              <a:buSzPts val="1700"/>
              <a:buFont typeface="Arial"/>
              <a:buChar char="•"/>
            </a:pPr>
            <a:r>
              <a:rPr lang="en" sz="1800" b="1" dirty="0">
                <a:solidFill>
                  <a:schemeClr val="dk1"/>
                </a:solidFill>
                <a:latin typeface="Arial" panose="020B0604020202020204" pitchFamily="34" charset="0"/>
                <a:ea typeface="Oswald"/>
                <a:cs typeface="Arial" panose="020B0604020202020204" pitchFamily="34" charset="0"/>
                <a:sym typeface="Oswald"/>
              </a:rPr>
              <a:t>Consider signing a release of information- </a:t>
            </a:r>
            <a:r>
              <a:rPr lang="en" sz="1800" dirty="0">
                <a:solidFill>
                  <a:schemeClr val="dk1"/>
                </a:solidFill>
                <a:latin typeface="Arial" panose="020B0604020202020204" pitchFamily="34" charset="0"/>
                <a:ea typeface="Oswald"/>
                <a:cs typeface="Arial" panose="020B0604020202020204" pitchFamily="34" charset="0"/>
                <a:sym typeface="Oswald"/>
              </a:rPr>
              <a:t>so the school has permission to share information with </a:t>
            </a:r>
            <a:r>
              <a:rPr lang="en" sz="1800" dirty="0" smtClean="0">
                <a:solidFill>
                  <a:schemeClr val="dk1"/>
                </a:solidFill>
                <a:latin typeface="Arial" panose="020B0604020202020204" pitchFamily="34" charset="0"/>
                <a:ea typeface="Oswald"/>
                <a:cs typeface="Arial" panose="020B0604020202020204" pitchFamily="34" charset="0"/>
                <a:sym typeface="Oswald"/>
              </a:rPr>
              <a:t>parents/guardians</a:t>
            </a:r>
          </a:p>
          <a:p>
            <a:pPr marL="285750" indent="-285750">
              <a:spcBef>
                <a:spcPts val="0"/>
              </a:spcBef>
              <a:buClr>
                <a:schemeClr val="dk1"/>
              </a:buClr>
              <a:buSzPts val="1700"/>
              <a:buFont typeface="Arial"/>
              <a:buChar char="•"/>
            </a:pPr>
            <a:endParaRPr lang="en" sz="1800" b="1" dirty="0">
              <a:solidFill>
                <a:schemeClr val="dk1"/>
              </a:solidFill>
              <a:latin typeface="Arial" panose="020B0604020202020204" pitchFamily="34" charset="0"/>
              <a:ea typeface="Oswald"/>
              <a:cs typeface="Arial" panose="020B0604020202020204" pitchFamily="34" charset="0"/>
              <a:sym typeface="Oswald"/>
            </a:endParaRPr>
          </a:p>
          <a:p>
            <a:pPr marL="285750" indent="-285750">
              <a:spcBef>
                <a:spcPts val="0"/>
              </a:spcBef>
              <a:buClr>
                <a:schemeClr val="dk1"/>
              </a:buClr>
              <a:buSzPts val="1700"/>
              <a:buFont typeface="Arial"/>
              <a:buChar char="•"/>
            </a:pPr>
            <a:r>
              <a:rPr lang="en" sz="1800" b="1" dirty="0" smtClean="0">
                <a:solidFill>
                  <a:schemeClr val="dk1"/>
                </a:solidFill>
                <a:latin typeface="Arial" panose="020B0604020202020204" pitchFamily="34" charset="0"/>
                <a:ea typeface="Oswald"/>
                <a:cs typeface="Arial" panose="020B0604020202020204" pitchFamily="34" charset="0"/>
                <a:sym typeface="Oswald"/>
              </a:rPr>
              <a:t>Adjusting to College: </a:t>
            </a:r>
            <a:r>
              <a:rPr lang="en-US" sz="1800" b="1" dirty="0">
                <a:solidFill>
                  <a:schemeClr val="dk1"/>
                </a:solidFill>
                <a:latin typeface="Arial" panose="020B0604020202020204" pitchFamily="34" charset="0"/>
                <a:ea typeface="Oswald"/>
                <a:cs typeface="Arial" panose="020B0604020202020204" pitchFamily="34" charset="0"/>
                <a:sym typeface="Oswald"/>
                <a:hlinkClick r:id="rId3"/>
              </a:rPr>
              <a:t>https://www.takestockinchildren.org/navigating-the-campus-adjusting-to-college-life/</a:t>
            </a:r>
            <a:endParaRPr sz="1800" b="1" dirty="0">
              <a:solidFill>
                <a:schemeClr val="dk1"/>
              </a:solidFill>
              <a:latin typeface="Arial" panose="020B0604020202020204" pitchFamily="34" charset="0"/>
              <a:ea typeface="Oswald"/>
              <a:cs typeface="Arial" panose="020B0604020202020204" pitchFamily="34" charset="0"/>
              <a:sym typeface="Oswald"/>
            </a:endParaRPr>
          </a:p>
          <a:p>
            <a:pPr marL="0" indent="0">
              <a:spcBef>
                <a:spcPts val="0"/>
              </a:spcBef>
              <a:buClr>
                <a:schemeClr val="dk1"/>
              </a:buClr>
              <a:buSzPts val="1530"/>
              <a:buNone/>
            </a:pPr>
            <a:endParaRPr sz="1800" dirty="0">
              <a:solidFill>
                <a:schemeClr val="dk1"/>
              </a:solidFill>
              <a:latin typeface="Oswald"/>
              <a:ea typeface="Oswald"/>
              <a:cs typeface="Oswald"/>
              <a:sym typeface="Oswald"/>
            </a:endParaRPr>
          </a:p>
          <a:p>
            <a:pPr marL="285750" indent="-188595">
              <a:spcBef>
                <a:spcPts val="0"/>
              </a:spcBef>
              <a:buClr>
                <a:schemeClr val="dk1"/>
              </a:buClr>
              <a:buSzPts val="1530"/>
              <a:buNone/>
            </a:pPr>
            <a:endParaRPr sz="1800" dirty="0">
              <a:solidFill>
                <a:schemeClr val="dk1"/>
              </a:solidFill>
              <a:latin typeface="Oswald"/>
              <a:ea typeface="Oswald"/>
              <a:cs typeface="Oswald"/>
              <a:sym typeface="Oswald"/>
            </a:endParaRPr>
          </a:p>
        </p:txBody>
      </p:sp>
      <p:sp>
        <p:nvSpPr>
          <p:cNvPr id="5" name="TextBox 4">
            <a:extLst>
              <a:ext uri="{FF2B5EF4-FFF2-40B4-BE49-F238E27FC236}">
                <a16:creationId xmlns:a16="http://schemas.microsoft.com/office/drawing/2014/main" id="{E55A01CA-41D6-4AB3-8261-081407781797}"/>
              </a:ext>
            </a:extLst>
          </p:cNvPr>
          <p:cNvSpPr txBox="1"/>
          <p:nvPr/>
        </p:nvSpPr>
        <p:spPr>
          <a:xfrm>
            <a:off x="2286000" y="6444734"/>
            <a:ext cx="4572000" cy="369332"/>
          </a:xfrm>
          <a:prstGeom prst="rect">
            <a:avLst/>
          </a:prstGeom>
          <a:noFill/>
        </p:spPr>
        <p:txBody>
          <a:bodyPr wrap="square">
            <a:spAutoFit/>
          </a:bodyPr>
          <a:lstStyle/>
          <a:p>
            <a:pPr algn="ctr"/>
            <a:r>
              <a:rPr lang="en-US" dirty="0"/>
              <a:t>www.thearcfamilyinstitute.org</a:t>
            </a:r>
          </a:p>
        </p:txBody>
      </p:sp>
      <p:pic>
        <p:nvPicPr>
          <p:cNvPr id="6" name="Picture 5" descr="Company name&#10;&#10;Description automatically generated with low confidence">
            <a:extLst>
              <a:ext uri="{FF2B5EF4-FFF2-40B4-BE49-F238E27FC236}">
                <a16:creationId xmlns:a16="http://schemas.microsoft.com/office/drawing/2014/main" id="{33E08C66-B2DD-41FF-9D6C-8775B6BB8D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4792" y="-17897"/>
            <a:ext cx="1625895" cy="1103897"/>
          </a:xfrm>
          <a:prstGeom prst="rect">
            <a:avLst/>
          </a:prstGeom>
        </p:spPr>
      </p:pic>
    </p:spTree>
    <p:extLst>
      <p:ext uri="{BB962C8B-B14F-4D97-AF65-F5344CB8AC3E}">
        <p14:creationId xmlns:p14="http://schemas.microsoft.com/office/powerpoint/2010/main" val="3405954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8603E-6DBA-4E24-BBF0-78892BA2BD5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While Still in High School</a:t>
            </a:r>
          </a:p>
        </p:txBody>
      </p:sp>
      <p:sp>
        <p:nvSpPr>
          <p:cNvPr id="3" name="Content Placeholder 2">
            <a:extLst>
              <a:ext uri="{FF2B5EF4-FFF2-40B4-BE49-F238E27FC236}">
                <a16:creationId xmlns:a16="http://schemas.microsoft.com/office/drawing/2014/main" id="{E8399953-C133-42BB-A7AD-1EED0F10BE97}"/>
              </a:ext>
            </a:extLst>
          </p:cNvPr>
          <p:cNvSpPr>
            <a:spLocks noGrp="1"/>
          </p:cNvSpPr>
          <p:nvPr>
            <p:ph sz="quarter" idx="1"/>
          </p:nvPr>
        </p:nvSpPr>
        <p:spPr/>
        <p:txBody>
          <a:bodyPr>
            <a:normAutofit/>
          </a:bodyPr>
          <a:lstStyle/>
          <a:p>
            <a:r>
              <a:rPr lang="en-US" sz="2000" dirty="0">
                <a:latin typeface="Arial" panose="020B0604020202020204" pitchFamily="34" charset="0"/>
                <a:cs typeface="Arial" panose="020B0604020202020204" pitchFamily="34" charset="0"/>
              </a:rPr>
              <a:t>Find out about your disability</a:t>
            </a:r>
          </a:p>
          <a:p>
            <a:r>
              <a:rPr lang="en-US" sz="2000" dirty="0">
                <a:latin typeface="Arial" panose="020B0604020202020204" pitchFamily="34" charset="0"/>
                <a:cs typeface="Arial" panose="020B0604020202020204" pitchFamily="34" charset="0"/>
              </a:rPr>
              <a:t> Talk to your parents, high school teachers or guidance counselor</a:t>
            </a:r>
          </a:p>
          <a:p>
            <a:r>
              <a:rPr lang="en-US" sz="2000" dirty="0">
                <a:latin typeface="Arial" panose="020B0604020202020204" pitchFamily="34" charset="0"/>
                <a:cs typeface="Arial" panose="020B0604020202020204" pitchFamily="34" charset="0"/>
              </a:rPr>
              <a:t>Actively Participate in all transition related meetings</a:t>
            </a:r>
          </a:p>
          <a:p>
            <a:r>
              <a:rPr lang="en-US" sz="2000" dirty="0">
                <a:latin typeface="Arial" panose="020B0604020202020204" pitchFamily="34" charset="0"/>
                <a:cs typeface="Arial" panose="020B0604020202020204" pitchFamily="34" charset="0"/>
              </a:rPr>
              <a:t> Know your rights!</a:t>
            </a:r>
          </a:p>
          <a:p>
            <a:r>
              <a:rPr lang="en-US" sz="2000" dirty="0">
                <a:latin typeface="Arial" panose="020B0604020202020204" pitchFamily="34" charset="0"/>
                <a:cs typeface="Arial" panose="020B0604020202020204" pitchFamily="34" charset="0"/>
              </a:rPr>
              <a:t>Develop a personal information file with all appropriate information</a:t>
            </a:r>
          </a:p>
          <a:p>
            <a:r>
              <a:rPr lang="en-US" sz="2000" dirty="0">
                <a:latin typeface="Arial" panose="020B0604020202020204" pitchFamily="34" charset="0"/>
                <a:cs typeface="Arial" panose="020B0604020202020204" pitchFamily="34" charset="0"/>
              </a:rPr>
              <a:t> Important Documentation</a:t>
            </a:r>
          </a:p>
          <a:p>
            <a:r>
              <a:rPr lang="en-US" sz="2000" dirty="0">
                <a:latin typeface="Arial" panose="020B0604020202020204" pitchFamily="34" charset="0"/>
                <a:cs typeface="Arial" panose="020B0604020202020204" pitchFamily="34" charset="0"/>
              </a:rPr>
              <a:t>Select and Plan College Choices</a:t>
            </a:r>
          </a:p>
          <a:p>
            <a:r>
              <a:rPr lang="en-US" sz="2000" dirty="0">
                <a:latin typeface="Arial" panose="020B0604020202020204" pitchFamily="34" charset="0"/>
                <a:cs typeface="Arial" panose="020B0604020202020204" pitchFamily="34" charset="0"/>
              </a:rPr>
              <a:t>Select the colleges you’d like to attend</a:t>
            </a:r>
          </a:p>
          <a:p>
            <a:r>
              <a:rPr lang="en-US" sz="2000" dirty="0">
                <a:latin typeface="Arial" panose="020B0604020202020204" pitchFamily="34" charset="0"/>
                <a:cs typeface="Arial" panose="020B0604020202020204" pitchFamily="34" charset="0"/>
              </a:rPr>
              <a:t>Apply</a:t>
            </a:r>
          </a:p>
          <a:p>
            <a:r>
              <a:rPr lang="en-US" sz="2000" dirty="0">
                <a:latin typeface="Arial" panose="020B0604020202020204" pitchFamily="34" charset="0"/>
                <a:cs typeface="Arial" panose="020B0604020202020204" pitchFamily="34" charset="0"/>
              </a:rPr>
              <a:t>Good Luck! </a:t>
            </a:r>
          </a:p>
          <a:p>
            <a:endParaRPr lang="en-US" dirty="0"/>
          </a:p>
        </p:txBody>
      </p:sp>
      <p:pic>
        <p:nvPicPr>
          <p:cNvPr id="5" name="Picture 4" descr="A picture containing text, businesscard&#10;&#10;Description automatically generated">
            <a:extLst>
              <a:ext uri="{FF2B5EF4-FFF2-40B4-BE49-F238E27FC236}">
                <a16:creationId xmlns:a16="http://schemas.microsoft.com/office/drawing/2014/main" id="{63569C68-958A-4A72-AA26-4D8CC8F1C1E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6477000" y="4226954"/>
            <a:ext cx="1945571" cy="1930006"/>
          </a:xfrm>
          <a:prstGeom prst="rect">
            <a:avLst/>
          </a:prstGeom>
        </p:spPr>
      </p:pic>
      <p:sp>
        <p:nvSpPr>
          <p:cNvPr id="7" name="TextBox 6">
            <a:extLst>
              <a:ext uri="{FF2B5EF4-FFF2-40B4-BE49-F238E27FC236}">
                <a16:creationId xmlns:a16="http://schemas.microsoft.com/office/drawing/2014/main" id="{C1AA8379-3257-4B51-9A32-7FD8249A8C92}"/>
              </a:ext>
            </a:extLst>
          </p:cNvPr>
          <p:cNvSpPr txBox="1"/>
          <p:nvPr/>
        </p:nvSpPr>
        <p:spPr>
          <a:xfrm>
            <a:off x="2133600" y="6316390"/>
            <a:ext cx="4572000" cy="369332"/>
          </a:xfrm>
          <a:prstGeom prst="rect">
            <a:avLst/>
          </a:prstGeom>
          <a:noFill/>
        </p:spPr>
        <p:txBody>
          <a:bodyPr wrap="square">
            <a:spAutoFit/>
          </a:bodyPr>
          <a:lstStyle/>
          <a:p>
            <a:pPr algn="ctr"/>
            <a:r>
              <a:rPr lang="en-US" dirty="0"/>
              <a:t>www.thearcfamilyinstitute.org</a:t>
            </a:r>
          </a:p>
        </p:txBody>
      </p:sp>
      <p:pic>
        <p:nvPicPr>
          <p:cNvPr id="6" name="Picture 5" descr="Company name&#10;&#10;Description automatically generated with low confidence">
            <a:extLst>
              <a:ext uri="{FF2B5EF4-FFF2-40B4-BE49-F238E27FC236}">
                <a16:creationId xmlns:a16="http://schemas.microsoft.com/office/drawing/2014/main" id="{6D08C97F-7172-4F7C-82E2-88567626F1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9785" y="52355"/>
            <a:ext cx="1625895" cy="1103897"/>
          </a:xfrm>
          <a:prstGeom prst="rect">
            <a:avLst/>
          </a:prstGeom>
        </p:spPr>
      </p:pic>
    </p:spTree>
    <p:extLst>
      <p:ext uri="{BB962C8B-B14F-4D97-AF65-F5344CB8AC3E}">
        <p14:creationId xmlns:p14="http://schemas.microsoft.com/office/powerpoint/2010/main" val="28082386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E925-17BC-4C97-8643-666918DE386F}"/>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Legal Rights and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Responsibilities</a:t>
            </a:r>
          </a:p>
        </p:txBody>
      </p:sp>
      <p:sp>
        <p:nvSpPr>
          <p:cNvPr id="3" name="Content Placeholder 2">
            <a:extLst>
              <a:ext uri="{FF2B5EF4-FFF2-40B4-BE49-F238E27FC236}">
                <a16:creationId xmlns:a16="http://schemas.microsoft.com/office/drawing/2014/main" id="{9A7B1F00-4F08-477A-B202-99AC8EEA9861}"/>
              </a:ext>
            </a:extLst>
          </p:cNvPr>
          <p:cNvSpPr>
            <a:spLocks noGrp="1"/>
          </p:cNvSpPr>
          <p:nvPr>
            <p:ph sz="quarter" idx="1"/>
          </p:nvPr>
        </p:nvSpPr>
        <p:spPr/>
        <p:txBody>
          <a:bodyPr>
            <a:normAutofit fontScale="55000" lnSpcReduction="20000"/>
          </a:bodyPr>
          <a:lstStyle/>
          <a:p>
            <a:endParaRPr lang="en-US" sz="2900" dirty="0" smtClean="0">
              <a:latin typeface="Arial" panose="020B0604020202020204" pitchFamily="34" charset="0"/>
              <a:cs typeface="Arial" panose="020B0604020202020204" pitchFamily="34" charset="0"/>
            </a:endParaRPr>
          </a:p>
          <a:p>
            <a:pPr marL="0" indent="0">
              <a:buNone/>
            </a:pPr>
            <a:r>
              <a:rPr lang="en-US" sz="2900" dirty="0" smtClean="0">
                <a:latin typeface="Arial" panose="020B0604020202020204" pitchFamily="34" charset="0"/>
                <a:cs typeface="Arial" panose="020B0604020202020204" pitchFamily="34" charset="0"/>
              </a:rPr>
              <a:t>Section </a:t>
            </a:r>
            <a:r>
              <a:rPr lang="en-US" sz="2900" dirty="0">
                <a:latin typeface="Arial" panose="020B0604020202020204" pitchFamily="34" charset="0"/>
                <a:cs typeface="Arial" panose="020B0604020202020204" pitchFamily="34" charset="0"/>
              </a:rPr>
              <a:t>504 of the Rehabilitation </a:t>
            </a:r>
            <a:r>
              <a:rPr lang="en-US" sz="2900" dirty="0" smtClean="0">
                <a:latin typeface="Arial" panose="020B0604020202020204" pitchFamily="34" charset="0"/>
                <a:cs typeface="Arial" panose="020B0604020202020204" pitchFamily="34" charset="0"/>
              </a:rPr>
              <a:t>Act</a:t>
            </a:r>
          </a:p>
          <a:p>
            <a:pPr marL="0" indent="0">
              <a:buNone/>
            </a:pPr>
            <a:endParaRPr lang="en-US" sz="2900" dirty="0">
              <a:latin typeface="Arial" panose="020B0604020202020204" pitchFamily="34" charset="0"/>
              <a:cs typeface="Arial" panose="020B0604020202020204" pitchFamily="34" charset="0"/>
            </a:endParaRPr>
          </a:p>
          <a:p>
            <a:r>
              <a:rPr lang="en-US" sz="2900" dirty="0">
                <a:latin typeface="Arial" panose="020B0604020202020204" pitchFamily="34" charset="0"/>
                <a:cs typeface="Arial" panose="020B0604020202020204" pitchFamily="34" charset="0"/>
              </a:rPr>
              <a:t>This civil rights statute is designed to prevent discrimination against persons with disabilities</a:t>
            </a:r>
            <a:r>
              <a:rPr lang="en-US" sz="2900" dirty="0" smtClean="0">
                <a:latin typeface="Arial" panose="020B0604020202020204" pitchFamily="34" charset="0"/>
                <a:cs typeface="Arial" panose="020B0604020202020204" pitchFamily="34" charset="0"/>
              </a:rPr>
              <a:t>.</a:t>
            </a:r>
          </a:p>
          <a:p>
            <a:pPr marL="0" indent="0">
              <a:buNone/>
            </a:pPr>
            <a:endParaRPr lang="en-US" sz="2900" dirty="0">
              <a:latin typeface="Arial" panose="020B0604020202020204" pitchFamily="34" charset="0"/>
              <a:cs typeface="Arial" panose="020B0604020202020204" pitchFamily="34" charset="0"/>
            </a:endParaRPr>
          </a:p>
          <a:p>
            <a:r>
              <a:rPr lang="en-US" sz="2900" dirty="0">
                <a:latin typeface="Arial" panose="020B0604020202020204" pitchFamily="34" charset="0"/>
                <a:cs typeface="Arial" panose="020B0604020202020204" pitchFamily="34" charset="0"/>
              </a:rPr>
              <a:t>This law requires that postsecondary schools be prepared to make appropriate accommodations and reasonable accommodations to their college’s procedures and practices, so that an individual can fully participate in the same programs and activities that are available to students without disabilities.</a:t>
            </a:r>
          </a:p>
          <a:p>
            <a:endParaRPr lang="en-US" sz="2900" dirty="0">
              <a:latin typeface="Arial" panose="020B0604020202020204" pitchFamily="34" charset="0"/>
              <a:cs typeface="Arial" panose="020B0604020202020204" pitchFamily="34" charset="0"/>
            </a:endParaRPr>
          </a:p>
          <a:p>
            <a:pPr marL="0" indent="0">
              <a:buNone/>
            </a:pPr>
            <a:r>
              <a:rPr lang="en-US" sz="2900" dirty="0">
                <a:latin typeface="Arial" panose="020B0604020202020204" pitchFamily="34" charset="0"/>
                <a:cs typeface="Arial" panose="020B0604020202020204" pitchFamily="34" charset="0"/>
              </a:rPr>
              <a:t>The Americans With Disabilities </a:t>
            </a:r>
            <a:r>
              <a:rPr lang="en-US" sz="2900" dirty="0" smtClean="0">
                <a:latin typeface="Arial" panose="020B0604020202020204" pitchFamily="34" charset="0"/>
                <a:cs typeface="Arial" panose="020B0604020202020204" pitchFamily="34" charset="0"/>
              </a:rPr>
              <a:t>Act</a:t>
            </a:r>
          </a:p>
          <a:p>
            <a:pPr marL="0" indent="0">
              <a:buNone/>
            </a:pPr>
            <a:endParaRPr lang="en-US" sz="2900" dirty="0">
              <a:latin typeface="Arial" panose="020B0604020202020204" pitchFamily="34" charset="0"/>
              <a:cs typeface="Arial" panose="020B0604020202020204" pitchFamily="34" charset="0"/>
            </a:endParaRPr>
          </a:p>
          <a:p>
            <a:r>
              <a:rPr lang="en-US" sz="2900" dirty="0">
                <a:latin typeface="Arial" panose="020B0604020202020204" pitchFamily="34" charset="0"/>
                <a:cs typeface="Arial" panose="020B0604020202020204" pitchFamily="34" charset="0"/>
              </a:rPr>
              <a:t>A civil rights law. It helps to implement and enforce Section 504, and also outlines additional protections. This law states that with or without federal funds, public institutions cannot discriminate on the basis of disability.</a:t>
            </a:r>
          </a:p>
          <a:p>
            <a:endParaRPr lang="en-US" sz="2900" dirty="0">
              <a:latin typeface="Arial" panose="020B0604020202020204" pitchFamily="34" charset="0"/>
              <a:cs typeface="Arial" panose="020B0604020202020204" pitchFamily="34" charset="0"/>
            </a:endParaRPr>
          </a:p>
          <a:p>
            <a:pPr marL="0" indent="0">
              <a:buNone/>
            </a:pPr>
            <a:r>
              <a:rPr lang="en-US" sz="2900" dirty="0">
                <a:latin typeface="Arial" panose="020B0604020202020204" pitchFamily="34" charset="0"/>
                <a:cs typeface="Arial" panose="020B0604020202020204" pitchFamily="34" charset="0"/>
              </a:rPr>
              <a:t>For more information visit:</a:t>
            </a:r>
          </a:p>
          <a:p>
            <a:r>
              <a:rPr lang="en-US" sz="2900" dirty="0">
                <a:latin typeface="Arial" panose="020B0604020202020204" pitchFamily="34" charset="0"/>
                <a:cs typeface="Arial" panose="020B0604020202020204" pitchFamily="34" charset="0"/>
              </a:rPr>
              <a:t>http://www2.ed.gov/about/offices/list/ocr/docs/dcl-504faq-201109.html</a:t>
            </a:r>
          </a:p>
          <a:p>
            <a:endParaRPr lang="en-US" dirty="0"/>
          </a:p>
        </p:txBody>
      </p:sp>
      <p:sp>
        <p:nvSpPr>
          <p:cNvPr id="5" name="TextBox 4">
            <a:extLst>
              <a:ext uri="{FF2B5EF4-FFF2-40B4-BE49-F238E27FC236}">
                <a16:creationId xmlns:a16="http://schemas.microsoft.com/office/drawing/2014/main" id="{CC295F27-EE5D-4DB9-84B0-49C42093CE11}"/>
              </a:ext>
            </a:extLst>
          </p:cNvPr>
          <p:cNvSpPr txBox="1"/>
          <p:nvPr/>
        </p:nvSpPr>
        <p:spPr>
          <a:xfrm>
            <a:off x="2286000" y="6399216"/>
            <a:ext cx="4572000" cy="369332"/>
          </a:xfrm>
          <a:prstGeom prst="rect">
            <a:avLst/>
          </a:prstGeom>
          <a:noFill/>
        </p:spPr>
        <p:txBody>
          <a:bodyPr wrap="square">
            <a:spAutoFit/>
          </a:bodyPr>
          <a:lstStyle/>
          <a:p>
            <a:pPr algn="ctr"/>
            <a:r>
              <a:rPr lang="en-US" dirty="0"/>
              <a:t>www.thearcfamilyinstitute.org</a:t>
            </a:r>
          </a:p>
        </p:txBody>
      </p:sp>
      <p:pic>
        <p:nvPicPr>
          <p:cNvPr id="6" name="Picture 5" descr="Company name&#10;&#10;Description automatically generated with low confidence">
            <a:extLst>
              <a:ext uri="{FF2B5EF4-FFF2-40B4-BE49-F238E27FC236}">
                <a16:creationId xmlns:a16="http://schemas.microsoft.com/office/drawing/2014/main" id="{23A7AE1C-70ED-4820-AF2E-342BDEF77C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105" y="39103"/>
            <a:ext cx="1625895" cy="1103897"/>
          </a:xfrm>
          <a:prstGeom prst="rect">
            <a:avLst/>
          </a:prstGeom>
        </p:spPr>
      </p:pic>
    </p:spTree>
    <p:extLst>
      <p:ext uri="{BB962C8B-B14F-4D97-AF65-F5344CB8AC3E}">
        <p14:creationId xmlns:p14="http://schemas.microsoft.com/office/powerpoint/2010/main" val="1974614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Resources</a:t>
            </a:r>
          </a:p>
        </p:txBody>
      </p:sp>
      <p:sp>
        <p:nvSpPr>
          <p:cNvPr id="3" name="Content Placeholder 2"/>
          <p:cNvSpPr>
            <a:spLocks noGrp="1"/>
          </p:cNvSpPr>
          <p:nvPr>
            <p:ph sz="quarter" idx="1"/>
          </p:nvPr>
        </p:nvSpPr>
        <p:spPr/>
        <p:txBody>
          <a:bodyPr>
            <a:normAutofit lnSpcReduction="10000"/>
          </a:bodyPr>
          <a:lstStyle/>
          <a:p>
            <a:pPr marL="285750" lvl="0" indent="-285750">
              <a:spcBef>
                <a:spcPts val="600"/>
              </a:spcBef>
              <a:buClr>
                <a:srgbClr val="292934"/>
              </a:buClr>
              <a:buSzPct val="100000"/>
              <a:buFont typeface="Arial" panose="020B0604020202020204" pitchFamily="34" charset="0"/>
              <a:buChar char="•"/>
            </a:pPr>
            <a:r>
              <a:rPr lang="en-US" sz="1050" kern="0" dirty="0">
                <a:solidFill>
                  <a:srgbClr val="292934"/>
                </a:solidFill>
                <a:latin typeface="Oswald"/>
                <a:cs typeface="Arial"/>
                <a:sym typeface="Arial"/>
                <a:rtl val="0"/>
              </a:rPr>
              <a:t>www.thinkcollege.net</a:t>
            </a:r>
          </a:p>
          <a:p>
            <a:pPr marL="285750" lvl="0" indent="-285750">
              <a:spcBef>
                <a:spcPts val="600"/>
              </a:spcBef>
              <a:buClr>
                <a:srgbClr val="292934"/>
              </a:buClr>
              <a:buSzPct val="100000"/>
              <a:buFont typeface="Arial" panose="020B0604020202020204" pitchFamily="34" charset="0"/>
              <a:buChar char="•"/>
            </a:pPr>
            <a:r>
              <a:rPr lang="en-US" sz="1050" kern="0" dirty="0">
                <a:solidFill>
                  <a:srgbClr val="292934"/>
                </a:solidFill>
                <a:latin typeface="Oswald"/>
                <a:cs typeface="Arial"/>
                <a:sym typeface="Arial"/>
                <a:rtl val="0"/>
              </a:rPr>
              <a:t>www.mccc.edu/student_services_needs_dream.shtml</a:t>
            </a:r>
          </a:p>
          <a:p>
            <a:pPr marL="285750" lvl="0" indent="-285750">
              <a:spcBef>
                <a:spcPts val="600"/>
              </a:spcBef>
              <a:buClr>
                <a:srgbClr val="292934"/>
              </a:buClr>
              <a:buSzPct val="100000"/>
              <a:buFont typeface="Arial" panose="020B0604020202020204" pitchFamily="34" charset="0"/>
              <a:buChar char="•"/>
            </a:pPr>
            <a:r>
              <a:rPr lang="en-US" sz="1050" kern="0" dirty="0">
                <a:solidFill>
                  <a:srgbClr val="292934"/>
                </a:solidFill>
                <a:latin typeface="Oswald"/>
                <a:cs typeface="Arial"/>
                <a:sym typeface="Arial"/>
                <a:rtl val="0"/>
              </a:rPr>
              <a:t>https://ccs.tcnj.edu</a:t>
            </a:r>
          </a:p>
          <a:p>
            <a:pPr marL="285750" lvl="0" indent="-285750">
              <a:spcBef>
                <a:spcPts val="600"/>
              </a:spcBef>
              <a:buClr>
                <a:srgbClr val="292934"/>
              </a:buClr>
              <a:buSzPct val="100000"/>
              <a:buFont typeface="Arial" panose="020B0604020202020204" pitchFamily="34" charset="0"/>
              <a:buChar char="•"/>
            </a:pPr>
            <a:r>
              <a:rPr lang="en-US" sz="1050" kern="0" dirty="0">
                <a:solidFill>
                  <a:srgbClr val="292934"/>
                </a:solidFill>
                <a:latin typeface="Oswald"/>
                <a:cs typeface="Arial"/>
                <a:sym typeface="Arial"/>
                <a:rtl val="0"/>
              </a:rPr>
              <a:t>www.rcgc.edu/ACT/pages/default.ASPX</a:t>
            </a:r>
          </a:p>
          <a:p>
            <a:pPr marL="285750" lvl="0" indent="-285750">
              <a:spcBef>
                <a:spcPts val="600"/>
              </a:spcBef>
              <a:buClr>
                <a:srgbClr val="292934"/>
              </a:buClr>
              <a:buSzPct val="100000"/>
              <a:buFont typeface="Arial" panose="020B0604020202020204" pitchFamily="34" charset="0"/>
              <a:buChar char="•"/>
            </a:pPr>
            <a:r>
              <a:rPr lang="en-US" sz="1050" kern="0" dirty="0">
                <a:solidFill>
                  <a:srgbClr val="292934"/>
                </a:solidFill>
                <a:latin typeface="Oswald"/>
                <a:cs typeface="Arial"/>
                <a:sym typeface="Arial"/>
                <a:rtl val="0"/>
              </a:rPr>
              <a:t>www.Thearcfamilyinstitute.org</a:t>
            </a:r>
          </a:p>
          <a:p>
            <a:pPr marL="285750" lvl="0" indent="-285750">
              <a:spcBef>
                <a:spcPts val="600"/>
              </a:spcBef>
              <a:buClr>
                <a:srgbClr val="292934"/>
              </a:buClr>
              <a:buSzPct val="100000"/>
              <a:buFont typeface="Arial" panose="020B0604020202020204" pitchFamily="34" charset="0"/>
              <a:buChar char="•"/>
            </a:pPr>
            <a:r>
              <a:rPr lang="en-US" sz="1050" kern="0" dirty="0">
                <a:solidFill>
                  <a:srgbClr val="292934"/>
                </a:solidFill>
                <a:latin typeface="Oswald"/>
                <a:cs typeface="Arial"/>
                <a:sym typeface="Arial"/>
                <a:rtl val="0"/>
              </a:rPr>
              <a:t>www.Planningforadultlife.org</a:t>
            </a:r>
          </a:p>
          <a:p>
            <a:pPr marL="285750" lvl="0" indent="-285750">
              <a:spcBef>
                <a:spcPts val="600"/>
              </a:spcBef>
              <a:buClr>
                <a:srgbClr val="292934"/>
              </a:buClr>
              <a:buSzPct val="100000"/>
              <a:buFont typeface="Arial" panose="020B0604020202020204" pitchFamily="34" charset="0"/>
              <a:buChar char="•"/>
            </a:pPr>
            <a:r>
              <a:rPr lang="en-US" sz="1050" kern="0" dirty="0">
                <a:solidFill>
                  <a:srgbClr val="292934"/>
                </a:solidFill>
                <a:latin typeface="Oswald"/>
                <a:cs typeface="Arial"/>
                <a:sym typeface="Arial"/>
                <a:rtl val="0"/>
              </a:rPr>
              <a:t>www.ahead.org</a:t>
            </a:r>
          </a:p>
          <a:p>
            <a:pPr marL="285750" lvl="0" indent="-285750">
              <a:spcBef>
                <a:spcPts val="600"/>
              </a:spcBef>
              <a:buClr>
                <a:srgbClr val="292934"/>
              </a:buClr>
              <a:buSzPct val="100000"/>
              <a:buFont typeface="Arial" panose="020B0604020202020204" pitchFamily="34" charset="0"/>
              <a:buChar char="•"/>
            </a:pPr>
            <a:r>
              <a:rPr lang="en-US" sz="1050" kern="0" dirty="0">
                <a:solidFill>
                  <a:srgbClr val="292934"/>
                </a:solidFill>
                <a:latin typeface="Oswald"/>
                <a:cs typeface="Arial"/>
                <a:sym typeface="Arial"/>
                <a:rtl val="0"/>
              </a:rPr>
              <a:t>www.inclusioninstitutes.org</a:t>
            </a:r>
          </a:p>
          <a:p>
            <a:pPr marL="285750" lvl="0" indent="-285750">
              <a:spcBef>
                <a:spcPts val="600"/>
              </a:spcBef>
              <a:buClr>
                <a:srgbClr val="292934"/>
              </a:buClr>
              <a:buSzPct val="100000"/>
              <a:buFont typeface="Arial" panose="020B0604020202020204" pitchFamily="34" charset="0"/>
              <a:buChar char="•"/>
            </a:pPr>
            <a:r>
              <a:rPr lang="en-US" sz="1050" kern="0" dirty="0">
                <a:solidFill>
                  <a:srgbClr val="292934"/>
                </a:solidFill>
                <a:latin typeface="Oswald"/>
                <a:cs typeface="Arial"/>
                <a:sym typeface="Arial"/>
                <a:rtl val="0"/>
              </a:rPr>
              <a:t>www.transitioncoalition.org</a:t>
            </a:r>
          </a:p>
          <a:p>
            <a:pPr marL="285750" lvl="0" indent="-285750">
              <a:spcBef>
                <a:spcPts val="600"/>
              </a:spcBef>
              <a:buClr>
                <a:srgbClr val="292934"/>
              </a:buClr>
              <a:buSzPct val="100000"/>
              <a:buFont typeface="Arial" panose="020B0604020202020204" pitchFamily="34" charset="0"/>
              <a:buChar char="•"/>
            </a:pPr>
            <a:r>
              <a:rPr lang="en-US" sz="1050" kern="0" dirty="0">
                <a:solidFill>
                  <a:srgbClr val="292934"/>
                </a:solidFill>
                <a:latin typeface="Oswald"/>
                <a:cs typeface="Arial"/>
                <a:sym typeface="Arial"/>
                <a:rtl val="0"/>
              </a:rPr>
              <a:t>www.heath.gwu.edu</a:t>
            </a:r>
          </a:p>
          <a:p>
            <a:pPr marL="285750" lvl="0" indent="-285750">
              <a:spcBef>
                <a:spcPts val="600"/>
              </a:spcBef>
              <a:buClr>
                <a:srgbClr val="292934"/>
              </a:buClr>
              <a:buSzPct val="100000"/>
              <a:buFont typeface="Arial" panose="020B0604020202020204" pitchFamily="34" charset="0"/>
              <a:buChar char="•"/>
            </a:pPr>
            <a:r>
              <a:rPr lang="en-US" sz="1050" kern="0" dirty="0">
                <a:solidFill>
                  <a:srgbClr val="292934"/>
                </a:solidFill>
                <a:latin typeface="Oswald"/>
                <a:cs typeface="Arial"/>
                <a:sym typeface="Arial"/>
                <a:hlinkClick r:id="rId2"/>
                <a:rtl val="0"/>
              </a:rPr>
              <a:t>http://rhscaps.rutgers.edu/services/autism-spectrum-college-support-program/</a:t>
            </a:r>
            <a:endParaRPr lang="en-US" sz="1050" kern="0" dirty="0">
              <a:solidFill>
                <a:srgbClr val="292934"/>
              </a:solidFill>
              <a:latin typeface="Oswald"/>
              <a:cs typeface="Arial"/>
              <a:sym typeface="Arial"/>
              <a:rtl val="0"/>
            </a:endParaRPr>
          </a:p>
          <a:p>
            <a:pPr marL="285750" lvl="0" indent="-285750">
              <a:spcBef>
                <a:spcPts val="600"/>
              </a:spcBef>
              <a:buClr>
                <a:srgbClr val="292934"/>
              </a:buClr>
              <a:buSzPct val="100000"/>
              <a:buFont typeface="Arial" panose="020B0604020202020204" pitchFamily="34" charset="0"/>
              <a:buChar char="•"/>
            </a:pPr>
            <a:r>
              <a:rPr lang="en-US" sz="1050" kern="0" dirty="0">
                <a:solidFill>
                  <a:srgbClr val="292934"/>
                </a:solidFill>
                <a:latin typeface="Oswald"/>
                <a:cs typeface="Arial"/>
                <a:sym typeface="Arial"/>
                <a:hlinkClick r:id="rId3"/>
                <a:rtl val="0"/>
              </a:rPr>
              <a:t>https://gsapp.rutgers.edu/centers-clinical-services/college-support-program/faqs</a:t>
            </a:r>
            <a:endParaRPr lang="en-US" sz="1050" kern="0" dirty="0">
              <a:solidFill>
                <a:srgbClr val="292934"/>
              </a:solidFill>
              <a:latin typeface="Oswald"/>
              <a:cs typeface="Arial"/>
              <a:sym typeface="Arial"/>
              <a:rtl val="0"/>
            </a:endParaRPr>
          </a:p>
          <a:p>
            <a:pPr marL="285750" lvl="0" indent="-285750">
              <a:spcBef>
                <a:spcPts val="600"/>
              </a:spcBef>
              <a:buClr>
                <a:srgbClr val="292934"/>
              </a:buClr>
              <a:buSzPct val="100000"/>
              <a:buFont typeface="Arial" panose="020B0604020202020204" pitchFamily="34" charset="0"/>
              <a:buChar char="•"/>
            </a:pPr>
            <a:r>
              <a:rPr lang="en-US" sz="1050" kern="0" dirty="0">
                <a:solidFill>
                  <a:srgbClr val="292934"/>
                </a:solidFill>
                <a:latin typeface="Oswald"/>
                <a:cs typeface="Arial"/>
                <a:sym typeface="Arial"/>
                <a:hlinkClick r:id="rId4"/>
                <a:rtl val="0"/>
              </a:rPr>
              <a:t>https://www.fdu.edu/academics/colleges-schools/psychology/compass-program/</a:t>
            </a:r>
            <a:endParaRPr lang="en-US" sz="1050" kern="0" dirty="0">
              <a:solidFill>
                <a:srgbClr val="292934"/>
              </a:solidFill>
              <a:latin typeface="Oswald"/>
              <a:cs typeface="Arial"/>
              <a:sym typeface="Arial"/>
              <a:rtl val="0"/>
            </a:endParaRPr>
          </a:p>
          <a:p>
            <a:pPr marL="285750" lvl="0" indent="-285750">
              <a:spcBef>
                <a:spcPts val="600"/>
              </a:spcBef>
              <a:buClr>
                <a:srgbClr val="292934"/>
              </a:buClr>
              <a:buSzPct val="100000"/>
              <a:buFont typeface="Arial" panose="020B0604020202020204" pitchFamily="34" charset="0"/>
              <a:buChar char="•"/>
            </a:pPr>
            <a:r>
              <a:rPr lang="en-US" sz="1050" kern="0" dirty="0">
                <a:solidFill>
                  <a:srgbClr val="292934"/>
                </a:solidFill>
                <a:latin typeface="Oswald"/>
                <a:cs typeface="Arial"/>
                <a:sym typeface="Arial"/>
                <a:hlinkClick r:id="rId5"/>
                <a:rtl val="0"/>
              </a:rPr>
              <a:t>https://bit.ly/3bhLCxQ-</a:t>
            </a:r>
            <a:r>
              <a:rPr lang="en-US" sz="1050" kern="0" dirty="0">
                <a:solidFill>
                  <a:srgbClr val="292934"/>
                </a:solidFill>
                <a:latin typeface="Oswald"/>
                <a:cs typeface="Arial"/>
                <a:sym typeface="Arial"/>
                <a:rtl val="0"/>
              </a:rPr>
              <a:t> Dream Program</a:t>
            </a:r>
          </a:p>
          <a:p>
            <a:pPr marL="285750" lvl="0" indent="-285750">
              <a:spcBef>
                <a:spcPts val="600"/>
              </a:spcBef>
              <a:buClr>
                <a:srgbClr val="292934"/>
              </a:buClr>
              <a:buSzPct val="100000"/>
              <a:buFont typeface="Arial" panose="020B0604020202020204" pitchFamily="34" charset="0"/>
              <a:buChar char="•"/>
            </a:pPr>
            <a:r>
              <a:rPr lang="en-US" sz="1050" kern="0" dirty="0">
                <a:solidFill>
                  <a:srgbClr val="292934"/>
                </a:solidFill>
                <a:latin typeface="Oswald"/>
                <a:cs typeface="Arial"/>
                <a:sym typeface="Arial"/>
                <a:hlinkClick r:id="rId6"/>
                <a:rtl val="0"/>
              </a:rPr>
              <a:t>https://www.camdencc.edu/student_life/student-services/garden-state-pathways/</a:t>
            </a:r>
            <a:endParaRPr lang="en-US" sz="1050" kern="0" dirty="0">
              <a:solidFill>
                <a:srgbClr val="292934"/>
              </a:solidFill>
              <a:latin typeface="Oswald"/>
              <a:cs typeface="Arial"/>
              <a:sym typeface="Arial"/>
              <a:rtl val="0"/>
            </a:endParaRPr>
          </a:p>
          <a:p>
            <a:pPr marL="285750" lvl="0" indent="-285750">
              <a:spcBef>
                <a:spcPts val="600"/>
              </a:spcBef>
              <a:buClr>
                <a:srgbClr val="292934"/>
              </a:buClr>
              <a:buSzPct val="100000"/>
              <a:buFont typeface="Arial" panose="020B0604020202020204" pitchFamily="34" charset="0"/>
              <a:buChar char="•"/>
            </a:pPr>
            <a:r>
              <a:rPr lang="en-US" sz="1050" kern="0" dirty="0">
                <a:solidFill>
                  <a:srgbClr val="292934"/>
                </a:solidFill>
                <a:latin typeface="Oswald"/>
                <a:cs typeface="Arial"/>
                <a:sym typeface="Arial"/>
                <a:hlinkClick r:id="rId7"/>
                <a:rtl val="0"/>
              </a:rPr>
              <a:t>https://bergen.edu/current-students/student-services-departments/disability-services-office-of-specialized-services/turning-point-program/</a:t>
            </a:r>
            <a:endParaRPr lang="en-US" sz="1050" kern="0" dirty="0">
              <a:solidFill>
                <a:srgbClr val="292934"/>
              </a:solidFill>
              <a:latin typeface="Oswald"/>
              <a:cs typeface="Arial"/>
              <a:sym typeface="Arial"/>
              <a:rtl val="0"/>
            </a:endParaRPr>
          </a:p>
          <a:p>
            <a:pPr marL="285750" lvl="0" indent="-285750">
              <a:spcBef>
                <a:spcPts val="600"/>
              </a:spcBef>
              <a:buClr>
                <a:srgbClr val="292934"/>
              </a:buClr>
              <a:buSzPct val="100000"/>
              <a:buFont typeface="Arial" panose="020B0604020202020204" pitchFamily="34" charset="0"/>
              <a:buChar char="•"/>
            </a:pPr>
            <a:r>
              <a:rPr lang="en-US" sz="1050" kern="0" dirty="0">
                <a:solidFill>
                  <a:srgbClr val="292934"/>
                </a:solidFill>
                <a:latin typeface="Oswald"/>
                <a:cs typeface="Arial"/>
                <a:sym typeface="Arial"/>
                <a:hlinkClick r:id="rId8"/>
                <a:rtl val="0"/>
              </a:rPr>
              <a:t>https://www.thearcofsomerset.org/the-achievement-center-at-rvcc/engagment.html</a:t>
            </a:r>
            <a:endParaRPr lang="en-US" sz="1050" kern="0" dirty="0">
              <a:solidFill>
                <a:srgbClr val="292934"/>
              </a:solidFill>
              <a:latin typeface="Oswald"/>
              <a:cs typeface="Arial"/>
              <a:sym typeface="Arial"/>
              <a:rtl val="0"/>
            </a:endParaRPr>
          </a:p>
          <a:p>
            <a:pPr marL="285750" lvl="0" indent="-285750">
              <a:spcBef>
                <a:spcPts val="600"/>
              </a:spcBef>
              <a:buClr>
                <a:srgbClr val="292934"/>
              </a:buClr>
              <a:buSzPct val="100000"/>
              <a:buFont typeface="Arial" panose="020B0604020202020204" pitchFamily="34" charset="0"/>
              <a:buChar char="•"/>
            </a:pPr>
            <a:r>
              <a:rPr lang="en-US" sz="1050" kern="0" dirty="0">
                <a:solidFill>
                  <a:srgbClr val="292934"/>
                </a:solidFill>
                <a:latin typeface="Oswald"/>
                <a:cs typeface="Arial"/>
                <a:sym typeface="Arial"/>
                <a:hlinkClick r:id="rId9"/>
                <a:rtl val="0"/>
              </a:rPr>
              <a:t>https://www.collegesteps.org/</a:t>
            </a:r>
            <a:endParaRPr lang="en-US" sz="1050" kern="0" dirty="0">
              <a:solidFill>
                <a:srgbClr val="292934"/>
              </a:solidFill>
              <a:latin typeface="Oswald"/>
              <a:cs typeface="Arial"/>
              <a:sym typeface="Arial"/>
              <a:rtl val="0"/>
            </a:endParaRPr>
          </a:p>
          <a:p>
            <a:pPr marL="285750" lvl="0" indent="-285750">
              <a:spcBef>
                <a:spcPts val="600"/>
              </a:spcBef>
              <a:buClr>
                <a:srgbClr val="292934"/>
              </a:buClr>
              <a:buSzPct val="100000"/>
              <a:buFont typeface="Arial" panose="020B0604020202020204" pitchFamily="34" charset="0"/>
              <a:buChar char="•"/>
            </a:pPr>
            <a:r>
              <a:rPr lang="en-US" sz="1050" kern="0" dirty="0">
                <a:solidFill>
                  <a:srgbClr val="292934"/>
                </a:solidFill>
                <a:latin typeface="Oswald"/>
                <a:cs typeface="Arial"/>
                <a:sym typeface="Arial"/>
                <a:hlinkClick r:id="rId10"/>
                <a:rtl val="0"/>
              </a:rPr>
              <a:t>https://www.glassdoor.com/job-listing/transition-career-studies-tcs-staff-assistant-georgian-court-university-JV_IC1126832_KO0,45_KE46,71.htm?jl=3777804266</a:t>
            </a:r>
            <a:endParaRPr lang="en-US" sz="1050" kern="0" dirty="0">
              <a:solidFill>
                <a:srgbClr val="292934"/>
              </a:solidFill>
              <a:latin typeface="Oswald"/>
              <a:cs typeface="Arial"/>
              <a:sym typeface="Arial"/>
              <a:rtl val="0"/>
            </a:endParaRPr>
          </a:p>
          <a:p>
            <a:pPr marL="285750" lvl="0" indent="-285750">
              <a:spcBef>
                <a:spcPts val="600"/>
              </a:spcBef>
              <a:buClr>
                <a:srgbClr val="292934"/>
              </a:buClr>
              <a:buSzPct val="100000"/>
              <a:buFont typeface="Arial" panose="020B0604020202020204" pitchFamily="34" charset="0"/>
              <a:buChar char="•"/>
            </a:pPr>
            <a:r>
              <a:rPr lang="en-US" sz="1050" kern="0" dirty="0">
                <a:solidFill>
                  <a:srgbClr val="292934"/>
                </a:solidFill>
                <a:latin typeface="Oswald"/>
                <a:cs typeface="Arial"/>
                <a:sym typeface="Arial"/>
                <a:hlinkClick r:id="rId11"/>
                <a:rtl val="0"/>
              </a:rPr>
              <a:t>https://</a:t>
            </a:r>
            <a:r>
              <a:rPr lang="en-US" sz="1050" kern="0" dirty="0" smtClean="0">
                <a:solidFill>
                  <a:srgbClr val="292934"/>
                </a:solidFill>
                <a:latin typeface="Oswald"/>
                <a:cs typeface="Arial"/>
                <a:sym typeface="Arial"/>
                <a:hlinkClick r:id="rId11"/>
                <a:rtl val="0"/>
              </a:rPr>
              <a:t>www.pacer.org/transition/learning-center/postsecondary/financial-aid.asp</a:t>
            </a:r>
            <a:endParaRPr lang="en-US" sz="1050" kern="0" dirty="0" smtClean="0">
              <a:solidFill>
                <a:srgbClr val="292934"/>
              </a:solidFill>
              <a:latin typeface="Oswald"/>
              <a:cs typeface="Arial"/>
              <a:sym typeface="Arial"/>
              <a:rtl val="0"/>
            </a:endParaRPr>
          </a:p>
          <a:p>
            <a:pPr marL="285750" lvl="0" indent="-285750">
              <a:buClr>
                <a:srgbClr val="292934"/>
              </a:buClr>
              <a:buSzPct val="100000"/>
              <a:buFont typeface="Arial" panose="020B0604020202020204" pitchFamily="34" charset="0"/>
              <a:buChar char="•"/>
            </a:pPr>
            <a:r>
              <a:rPr lang="en-US" sz="1050" kern="0" dirty="0">
                <a:solidFill>
                  <a:srgbClr val="292934"/>
                </a:solidFill>
                <a:latin typeface="Oswald"/>
                <a:cs typeface="Arial"/>
                <a:sym typeface="Arial"/>
                <a:hlinkClick r:id="rId12"/>
                <a:rtl val="0"/>
              </a:rPr>
              <a:t>https://thinkcollege.net/sites/default/files/files/IB_40_Use_of_Medicaid_Waivers_final.pdf</a:t>
            </a:r>
            <a:endParaRPr lang="en-US" sz="1050" kern="0" dirty="0">
              <a:solidFill>
                <a:srgbClr val="292934"/>
              </a:solidFill>
              <a:latin typeface="Oswald"/>
              <a:cs typeface="Arial"/>
              <a:sym typeface="Arial"/>
              <a:rtl val="0"/>
            </a:endParaRPr>
          </a:p>
          <a:p>
            <a:pPr marL="0" lvl="0" indent="0">
              <a:spcBef>
                <a:spcPts val="600"/>
              </a:spcBef>
              <a:buClr>
                <a:srgbClr val="292934"/>
              </a:buClr>
              <a:buSzPct val="100000"/>
              <a:buNone/>
            </a:pPr>
            <a:endParaRPr lang="en-US" sz="1050" kern="0" dirty="0">
              <a:solidFill>
                <a:srgbClr val="292934"/>
              </a:solidFill>
              <a:latin typeface="Arial"/>
              <a:cs typeface="Arial"/>
              <a:sym typeface="Arial"/>
              <a:rtl val="0"/>
            </a:endParaRPr>
          </a:p>
          <a:p>
            <a:pPr marL="285750" lvl="0" indent="-285750">
              <a:spcBef>
                <a:spcPts val="600"/>
              </a:spcBef>
              <a:buClr>
                <a:srgbClr val="292934"/>
              </a:buClr>
              <a:buSzPct val="100000"/>
              <a:buFont typeface="Arial" panose="020B0604020202020204" pitchFamily="34" charset="0"/>
              <a:buChar char="•"/>
            </a:pPr>
            <a:endParaRPr lang="en-US" sz="1200" kern="0" dirty="0">
              <a:solidFill>
                <a:srgbClr val="292934"/>
              </a:solidFill>
              <a:latin typeface="Arial"/>
              <a:cs typeface="Arial"/>
              <a:sym typeface="Arial"/>
              <a:rtl val="0"/>
            </a:endParaRPr>
          </a:p>
          <a:p>
            <a:pPr marL="285750" lvl="0" indent="-285750">
              <a:spcBef>
                <a:spcPts val="600"/>
              </a:spcBef>
              <a:buClr>
                <a:srgbClr val="292934"/>
              </a:buClr>
              <a:buSzPct val="100000"/>
              <a:buFont typeface="Arial" panose="020B0604020202020204" pitchFamily="34" charset="0"/>
              <a:buChar char="•"/>
            </a:pPr>
            <a:endParaRPr lang="en-US" sz="1200" kern="0" dirty="0">
              <a:solidFill>
                <a:srgbClr val="292934"/>
              </a:solidFill>
              <a:latin typeface="Arial"/>
              <a:cs typeface="Arial"/>
              <a:sym typeface="Arial"/>
              <a:rtl val="0"/>
            </a:endParaRPr>
          </a:p>
          <a:p>
            <a:pPr marL="285750" lvl="0" indent="-285750">
              <a:spcBef>
                <a:spcPts val="600"/>
              </a:spcBef>
              <a:buClr>
                <a:srgbClr val="292934"/>
              </a:buClr>
              <a:buSzPct val="100000"/>
              <a:buFont typeface="Arial" panose="020B0604020202020204" pitchFamily="34" charset="0"/>
              <a:buChar char="•"/>
            </a:pPr>
            <a:endParaRPr lang="en-US" sz="1200" kern="0" dirty="0">
              <a:solidFill>
                <a:srgbClr val="292934"/>
              </a:solidFill>
              <a:latin typeface="Arial"/>
              <a:cs typeface="Arial"/>
              <a:sym typeface="Arial"/>
              <a:rtl val="0"/>
            </a:endParaRPr>
          </a:p>
          <a:p>
            <a:pPr marL="285750" lvl="0" indent="-285750">
              <a:spcBef>
                <a:spcPts val="600"/>
              </a:spcBef>
              <a:buClr>
                <a:srgbClr val="292934"/>
              </a:buClr>
              <a:buSzPct val="100000"/>
              <a:buFont typeface="Arial" panose="020B0604020202020204" pitchFamily="34" charset="0"/>
              <a:buChar char="•"/>
            </a:pPr>
            <a:endParaRPr lang="en-US" sz="1200" kern="0" dirty="0">
              <a:solidFill>
                <a:srgbClr val="292934"/>
              </a:solidFill>
              <a:latin typeface="Arial"/>
              <a:cs typeface="Arial"/>
              <a:sym typeface="Arial"/>
              <a:rtl val="0"/>
            </a:endParaRPr>
          </a:p>
          <a:p>
            <a:endParaRPr lang="en-US" dirty="0"/>
          </a:p>
        </p:txBody>
      </p:sp>
      <p:sp>
        <p:nvSpPr>
          <p:cNvPr id="4" name="TextBox 3"/>
          <p:cNvSpPr txBox="1"/>
          <p:nvPr/>
        </p:nvSpPr>
        <p:spPr>
          <a:xfrm>
            <a:off x="2971800" y="6400800"/>
            <a:ext cx="3200400" cy="369332"/>
          </a:xfrm>
          <a:prstGeom prst="rect">
            <a:avLst/>
          </a:prstGeom>
          <a:noFill/>
        </p:spPr>
        <p:txBody>
          <a:bodyPr wrap="square" rtlCol="0">
            <a:spAutoFit/>
          </a:bodyPr>
          <a:lstStyle/>
          <a:p>
            <a:r>
              <a:rPr lang="en-US" dirty="0"/>
              <a:t>www.thearcfamilyinstitute.org</a:t>
            </a:r>
          </a:p>
        </p:txBody>
      </p:sp>
      <p:pic>
        <p:nvPicPr>
          <p:cNvPr id="10244" name="Picture 4" descr="C:\Users\jmaseko\AppData\Local\Microsoft\Windows\Temporary Internet Files\Content.IE5\S2NAIWBQ\Help.Support.Advice.Guidance.Assistance[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81750" y="2737485"/>
            <a:ext cx="2305050" cy="1383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ompany name&#10;&#10;Description automatically generated with low confidence">
            <a:extLst>
              <a:ext uri="{FF2B5EF4-FFF2-40B4-BE49-F238E27FC236}">
                <a16:creationId xmlns:a16="http://schemas.microsoft.com/office/drawing/2014/main" id="{F23E9D1A-57BB-4DA7-B99B-3735A1FD563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34275" y="39103"/>
            <a:ext cx="1625895" cy="1103897"/>
          </a:xfrm>
          <a:prstGeom prst="rect">
            <a:avLst/>
          </a:prstGeom>
        </p:spPr>
      </p:pic>
    </p:spTree>
    <p:extLst>
      <p:ext uri="{BB962C8B-B14F-4D97-AF65-F5344CB8AC3E}">
        <p14:creationId xmlns:p14="http://schemas.microsoft.com/office/powerpoint/2010/main" val="224974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Transition Checklist:</a:t>
            </a:r>
          </a:p>
        </p:txBody>
      </p:sp>
      <p:sp>
        <p:nvSpPr>
          <p:cNvPr id="3" name="Text Placeholder 2"/>
          <p:cNvSpPr>
            <a:spLocks noGrp="1"/>
          </p:cNvSpPr>
          <p:nvPr>
            <p:ph type="body" idx="1"/>
          </p:nvPr>
        </p:nvSpPr>
        <p:spPr/>
        <p:txBody>
          <a:bodyPr/>
          <a:lstStyle/>
          <a:p>
            <a:r>
              <a:rPr lang="en-US" dirty="0"/>
              <a:t>High School</a:t>
            </a:r>
          </a:p>
        </p:txBody>
      </p:sp>
      <p:sp>
        <p:nvSpPr>
          <p:cNvPr id="4" name="Text Placeholder 3"/>
          <p:cNvSpPr>
            <a:spLocks noGrp="1"/>
          </p:cNvSpPr>
          <p:nvPr>
            <p:ph type="body" sz="half" idx="3"/>
          </p:nvPr>
        </p:nvSpPr>
        <p:spPr/>
        <p:txBody>
          <a:bodyPr/>
          <a:lstStyle/>
          <a:p>
            <a:r>
              <a:rPr lang="en-US" dirty="0"/>
              <a:t>College</a:t>
            </a:r>
          </a:p>
        </p:txBody>
      </p:sp>
      <p:sp>
        <p:nvSpPr>
          <p:cNvPr id="5" name="Content Placeholder 4"/>
          <p:cNvSpPr>
            <a:spLocks noGrp="1"/>
          </p:cNvSpPr>
          <p:nvPr>
            <p:ph sz="quarter" idx="2"/>
          </p:nvPr>
        </p:nvSpPr>
        <p:spPr/>
        <p:txBody>
          <a:bodyPr>
            <a:normAutofit lnSpcReduction="10000"/>
          </a:bodyPr>
          <a:lstStyle/>
          <a:p>
            <a:pPr>
              <a:spcBef>
                <a:spcPts val="0"/>
              </a:spcBef>
              <a:buClr>
                <a:srgbClr val="727CA3"/>
              </a:buClr>
            </a:pPr>
            <a:r>
              <a:rPr lang="en-US" sz="1500" b="1" i="1" dirty="0">
                <a:solidFill>
                  <a:prstClr val="black"/>
                </a:solidFill>
                <a:latin typeface="Arial" panose="020B0604020202020204" pitchFamily="34" charset="0"/>
                <a:cs typeface="Arial" panose="020B0604020202020204" pitchFamily="34" charset="0"/>
              </a:rPr>
              <a:t>Special Education Model</a:t>
            </a:r>
          </a:p>
          <a:p>
            <a:pPr>
              <a:spcBef>
                <a:spcPts val="0"/>
              </a:spcBef>
              <a:buClr>
                <a:srgbClr val="727CA3"/>
              </a:buClr>
              <a:buFont typeface="Arial" pitchFamily="34" charset="0"/>
              <a:buChar char="•"/>
            </a:pPr>
            <a:r>
              <a:rPr lang="en-US" sz="1500" dirty="0">
                <a:solidFill>
                  <a:prstClr val="black"/>
                </a:solidFill>
                <a:latin typeface="Arial" panose="020B0604020202020204" pitchFamily="34" charset="0"/>
                <a:cs typeface="Arial" panose="020B0604020202020204" pitchFamily="34" charset="0"/>
              </a:rPr>
              <a:t>School personnel will “find you” and decide </a:t>
            </a:r>
            <a:r>
              <a:rPr lang="en-US" sz="1500" dirty="0" smtClean="0">
                <a:solidFill>
                  <a:prstClr val="black"/>
                </a:solidFill>
                <a:latin typeface="Arial" panose="020B0604020202020204" pitchFamily="34" charset="0"/>
                <a:cs typeface="Arial" panose="020B0604020202020204" pitchFamily="34" charset="0"/>
              </a:rPr>
              <a:t>eligibility</a:t>
            </a:r>
          </a:p>
          <a:p>
            <a:pPr marL="0" indent="0">
              <a:spcBef>
                <a:spcPts val="0"/>
              </a:spcBef>
              <a:buClr>
                <a:srgbClr val="727CA3"/>
              </a:buClr>
              <a:buNone/>
            </a:pPr>
            <a:endParaRPr lang="en-US" sz="1500" dirty="0">
              <a:solidFill>
                <a:prstClr val="black"/>
              </a:solidFill>
              <a:latin typeface="Arial" panose="020B0604020202020204" pitchFamily="34" charset="0"/>
              <a:cs typeface="Arial" panose="020B0604020202020204" pitchFamily="34" charset="0"/>
            </a:endParaRPr>
          </a:p>
          <a:p>
            <a:pPr lvl="0">
              <a:spcBef>
                <a:spcPts val="0"/>
              </a:spcBef>
              <a:buClr>
                <a:srgbClr val="727CA3"/>
              </a:buClr>
            </a:pPr>
            <a:r>
              <a:rPr lang="en-US" sz="1500" b="1" i="1" dirty="0">
                <a:solidFill>
                  <a:prstClr val="black"/>
                </a:solidFill>
                <a:latin typeface="Arial" panose="020B0604020202020204" pitchFamily="34" charset="0"/>
                <a:cs typeface="Arial" panose="020B0604020202020204" pitchFamily="34" charset="0"/>
              </a:rPr>
              <a:t>Where you receive services</a:t>
            </a:r>
          </a:p>
          <a:p>
            <a:pPr marL="171450" lvl="0" indent="-171450">
              <a:spcBef>
                <a:spcPts val="0"/>
              </a:spcBef>
              <a:buClr>
                <a:srgbClr val="727CA3"/>
              </a:buClr>
              <a:buFont typeface="Arial" panose="020B0604020202020204" pitchFamily="34" charset="0"/>
              <a:buChar char="•"/>
            </a:pPr>
            <a:r>
              <a:rPr lang="en-US" sz="1500" b="1" i="1" dirty="0">
                <a:solidFill>
                  <a:prstClr val="black"/>
                </a:solidFill>
                <a:latin typeface="Arial" panose="020B0604020202020204" pitchFamily="34" charset="0"/>
                <a:cs typeface="Arial" panose="020B0604020202020204" pitchFamily="34" charset="0"/>
              </a:rPr>
              <a:t> </a:t>
            </a:r>
            <a:r>
              <a:rPr lang="en-US" sz="1500" dirty="0">
                <a:solidFill>
                  <a:prstClr val="black"/>
                </a:solidFill>
                <a:latin typeface="Arial" panose="020B0604020202020204" pitchFamily="34" charset="0"/>
                <a:cs typeface="Arial" panose="020B0604020202020204" pitchFamily="34" charset="0"/>
              </a:rPr>
              <a:t>Resource room, related services </a:t>
            </a:r>
          </a:p>
          <a:p>
            <a:pPr marL="0" lvl="0" indent="0">
              <a:spcBef>
                <a:spcPts val="0"/>
              </a:spcBef>
              <a:buClr>
                <a:srgbClr val="727CA3"/>
              </a:buClr>
              <a:buNone/>
            </a:pPr>
            <a:r>
              <a:rPr lang="en-US" sz="1500" dirty="0">
                <a:solidFill>
                  <a:prstClr val="black"/>
                </a:solidFill>
                <a:latin typeface="Arial" panose="020B0604020202020204" pitchFamily="34" charset="0"/>
                <a:cs typeface="Arial" panose="020B0604020202020204" pitchFamily="34" charset="0"/>
              </a:rPr>
              <a:t>    room, special education classroom </a:t>
            </a:r>
            <a:endParaRPr lang="en-US" sz="1500" dirty="0" smtClean="0">
              <a:solidFill>
                <a:prstClr val="black"/>
              </a:solidFill>
              <a:latin typeface="Arial" panose="020B0604020202020204" pitchFamily="34" charset="0"/>
              <a:cs typeface="Arial" panose="020B0604020202020204" pitchFamily="34" charset="0"/>
            </a:endParaRPr>
          </a:p>
          <a:p>
            <a:pPr marL="0" lvl="0" indent="0">
              <a:spcBef>
                <a:spcPts val="0"/>
              </a:spcBef>
              <a:buClr>
                <a:srgbClr val="727CA3"/>
              </a:buClr>
              <a:buNone/>
            </a:pPr>
            <a:r>
              <a:rPr lang="en-US" sz="1500" dirty="0" smtClean="0">
                <a:solidFill>
                  <a:prstClr val="black"/>
                </a:solidFill>
                <a:latin typeface="Arial" panose="020B0604020202020204" pitchFamily="34" charset="0"/>
                <a:cs typeface="Arial" panose="020B0604020202020204" pitchFamily="34" charset="0"/>
              </a:rPr>
              <a:t>  </a:t>
            </a:r>
            <a:endParaRPr lang="en-US" sz="1500" dirty="0">
              <a:solidFill>
                <a:prstClr val="black"/>
              </a:solidFill>
              <a:latin typeface="Arial" panose="020B0604020202020204" pitchFamily="34" charset="0"/>
              <a:cs typeface="Arial" panose="020B0604020202020204" pitchFamily="34" charset="0"/>
            </a:endParaRPr>
          </a:p>
          <a:p>
            <a:pPr lvl="0">
              <a:spcBef>
                <a:spcPts val="0"/>
              </a:spcBef>
              <a:buClr>
                <a:srgbClr val="727CA3"/>
              </a:buClr>
            </a:pPr>
            <a:r>
              <a:rPr lang="en-US" sz="1500" b="1" i="1" dirty="0">
                <a:solidFill>
                  <a:prstClr val="black"/>
                </a:solidFill>
                <a:latin typeface="Arial" panose="020B0604020202020204" pitchFamily="34" charset="0"/>
                <a:cs typeface="Arial" panose="020B0604020202020204" pitchFamily="34" charset="0"/>
              </a:rPr>
              <a:t>Documentation</a:t>
            </a:r>
          </a:p>
          <a:p>
            <a:pPr marL="171450" lvl="0" indent="-171450">
              <a:spcBef>
                <a:spcPts val="0"/>
              </a:spcBef>
              <a:buClr>
                <a:srgbClr val="727CA3"/>
              </a:buClr>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Coordinated by the Child Study Team</a:t>
            </a:r>
          </a:p>
          <a:p>
            <a:pPr marL="171450" lvl="0" indent="-171450">
              <a:spcBef>
                <a:spcPts val="0"/>
              </a:spcBef>
              <a:buClr>
                <a:srgbClr val="727CA3"/>
              </a:buClr>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School develops IEP</a:t>
            </a:r>
          </a:p>
          <a:p>
            <a:pPr marL="171450" lvl="0" indent="-171450">
              <a:spcBef>
                <a:spcPts val="0"/>
              </a:spcBef>
              <a:buClr>
                <a:srgbClr val="727CA3"/>
              </a:buClr>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Tests are paid for by </a:t>
            </a:r>
            <a:r>
              <a:rPr lang="en-US" sz="1500" dirty="0" smtClean="0">
                <a:solidFill>
                  <a:prstClr val="black"/>
                </a:solidFill>
                <a:latin typeface="Arial" panose="020B0604020202020204" pitchFamily="34" charset="0"/>
                <a:cs typeface="Arial" panose="020B0604020202020204" pitchFamily="34" charset="0"/>
              </a:rPr>
              <a:t>school</a:t>
            </a:r>
          </a:p>
          <a:p>
            <a:pPr marL="0" lvl="0" indent="0">
              <a:spcBef>
                <a:spcPts val="0"/>
              </a:spcBef>
              <a:buClr>
                <a:srgbClr val="727CA3"/>
              </a:buClr>
              <a:buNone/>
            </a:pPr>
            <a:endParaRPr lang="en-US" sz="1500" dirty="0">
              <a:solidFill>
                <a:prstClr val="black"/>
              </a:solidFill>
              <a:latin typeface="Arial" panose="020B0604020202020204" pitchFamily="34" charset="0"/>
              <a:cs typeface="Arial" panose="020B0604020202020204" pitchFamily="34" charset="0"/>
            </a:endParaRPr>
          </a:p>
          <a:p>
            <a:pPr lvl="0">
              <a:spcBef>
                <a:spcPts val="0"/>
              </a:spcBef>
              <a:buClr>
                <a:srgbClr val="727CA3"/>
              </a:buClr>
            </a:pPr>
            <a:r>
              <a:rPr lang="en-US" sz="1500" b="1" i="1" dirty="0">
                <a:solidFill>
                  <a:prstClr val="black"/>
                </a:solidFill>
                <a:latin typeface="Arial" panose="020B0604020202020204" pitchFamily="34" charset="0"/>
                <a:cs typeface="Arial" panose="020B0604020202020204" pitchFamily="34" charset="0"/>
              </a:rPr>
              <a:t>Special Education Law</a:t>
            </a:r>
          </a:p>
          <a:p>
            <a:pPr lvl="0">
              <a:spcBef>
                <a:spcPts val="0"/>
              </a:spcBef>
              <a:buClr>
                <a:srgbClr val="727CA3"/>
              </a:buClr>
              <a:buFont typeface="Arial" pitchFamily="34" charset="0"/>
              <a:buChar char="•"/>
            </a:pPr>
            <a:r>
              <a:rPr lang="en-US" sz="1500" dirty="0">
                <a:solidFill>
                  <a:prstClr val="black"/>
                </a:solidFill>
                <a:latin typeface="Arial" panose="020B0604020202020204" pitchFamily="34" charset="0"/>
                <a:cs typeface="Arial" panose="020B0604020202020204" pitchFamily="34" charset="0"/>
              </a:rPr>
              <a:t>IDEA provides the mandate and funding to schools for in-school special education services as well as transportation/buses to school </a:t>
            </a:r>
            <a:r>
              <a:rPr lang="en-US" sz="1500" dirty="0" err="1">
                <a:solidFill>
                  <a:prstClr val="black"/>
                </a:solidFill>
                <a:latin typeface="Arial" panose="020B0604020202020204" pitchFamily="34" charset="0"/>
                <a:cs typeface="Arial" panose="020B0604020202020204" pitchFamily="34" charset="0"/>
              </a:rPr>
              <a:t>etc</a:t>
            </a:r>
            <a:r>
              <a:rPr lang="en-US" sz="1500" dirty="0">
                <a:solidFill>
                  <a:prstClr val="black"/>
                </a:solidFill>
                <a:latin typeface="Arial" panose="020B0604020202020204" pitchFamily="34" charset="0"/>
                <a:cs typeface="Arial" panose="020B0604020202020204" pitchFamily="34" charset="0"/>
              </a:rPr>
              <a:t>…</a:t>
            </a:r>
          </a:p>
          <a:p>
            <a:endParaRPr lang="en-US" dirty="0"/>
          </a:p>
        </p:txBody>
      </p:sp>
      <p:sp>
        <p:nvSpPr>
          <p:cNvPr id="6" name="Content Placeholder 5"/>
          <p:cNvSpPr>
            <a:spLocks noGrp="1"/>
          </p:cNvSpPr>
          <p:nvPr>
            <p:ph sz="quarter" idx="4"/>
          </p:nvPr>
        </p:nvSpPr>
        <p:spPr/>
        <p:txBody>
          <a:bodyPr>
            <a:normAutofit fontScale="62500" lnSpcReduction="20000"/>
          </a:bodyPr>
          <a:lstStyle/>
          <a:p>
            <a:pPr lvl="0">
              <a:spcBef>
                <a:spcPts val="0"/>
              </a:spcBef>
              <a:buClr>
                <a:srgbClr val="727CA3"/>
              </a:buClr>
            </a:pPr>
            <a:r>
              <a:rPr lang="en-US" sz="2400" b="1" i="1" dirty="0">
                <a:solidFill>
                  <a:prstClr val="black"/>
                </a:solidFill>
                <a:latin typeface="Arial" panose="020B0604020202020204" pitchFamily="34" charset="0"/>
                <a:cs typeface="Arial" panose="020B0604020202020204" pitchFamily="34" charset="0"/>
              </a:rPr>
              <a:t>Accommodations Model</a:t>
            </a:r>
          </a:p>
          <a:p>
            <a:pPr marL="171450" lvl="0" indent="-171450">
              <a:spcBef>
                <a:spcPts val="0"/>
              </a:spcBef>
              <a:buClr>
                <a:srgbClr val="727CA3"/>
              </a:buClr>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 You must request help; no one will come       to </a:t>
            </a:r>
            <a:r>
              <a:rPr lang="en-US" sz="2400" dirty="0" smtClean="0">
                <a:solidFill>
                  <a:prstClr val="black"/>
                </a:solidFill>
                <a:latin typeface="Arial" panose="020B0604020202020204" pitchFamily="34" charset="0"/>
                <a:cs typeface="Arial" panose="020B0604020202020204" pitchFamily="34" charset="0"/>
              </a:rPr>
              <a:t>find you</a:t>
            </a:r>
            <a:endParaRPr lang="en-US" sz="2400" dirty="0" smtClean="0">
              <a:solidFill>
                <a:prstClr val="black"/>
              </a:solidFill>
              <a:latin typeface="Arial" panose="020B0604020202020204" pitchFamily="34" charset="0"/>
              <a:cs typeface="Arial" panose="020B0604020202020204" pitchFamily="34" charset="0"/>
            </a:endParaRPr>
          </a:p>
          <a:p>
            <a:pPr marL="0" lvl="0" indent="0">
              <a:spcBef>
                <a:spcPts val="0"/>
              </a:spcBef>
              <a:buClr>
                <a:srgbClr val="727CA3"/>
              </a:buClr>
              <a:buNone/>
            </a:pPr>
            <a:endParaRPr lang="en-US" sz="2400" dirty="0">
              <a:solidFill>
                <a:prstClr val="black"/>
              </a:solidFill>
              <a:latin typeface="Arial" panose="020B0604020202020204" pitchFamily="34" charset="0"/>
              <a:cs typeface="Arial" panose="020B0604020202020204" pitchFamily="34" charset="0"/>
            </a:endParaRPr>
          </a:p>
          <a:p>
            <a:pPr lvl="0">
              <a:spcBef>
                <a:spcPts val="0"/>
              </a:spcBef>
              <a:buClr>
                <a:srgbClr val="727CA3"/>
              </a:buClr>
            </a:pPr>
            <a:r>
              <a:rPr lang="en-US" sz="2400" b="1" i="1" dirty="0">
                <a:solidFill>
                  <a:prstClr val="black"/>
                </a:solidFill>
                <a:latin typeface="Arial" panose="020B0604020202020204" pitchFamily="34" charset="0"/>
                <a:cs typeface="Arial" panose="020B0604020202020204" pitchFamily="34" charset="0"/>
              </a:rPr>
              <a:t>Where you receive services</a:t>
            </a:r>
          </a:p>
          <a:p>
            <a:pPr marL="171450" lvl="0" indent="-171450">
              <a:spcBef>
                <a:spcPts val="0"/>
              </a:spcBef>
              <a:buClr>
                <a:srgbClr val="727CA3"/>
              </a:buClr>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  Differs at each college (office of </a:t>
            </a:r>
            <a:r>
              <a:rPr lang="en-US" sz="2400" dirty="0" smtClean="0">
                <a:solidFill>
                  <a:prstClr val="black"/>
                </a:solidFill>
                <a:latin typeface="Arial" panose="020B0604020202020204" pitchFamily="34" charset="0"/>
                <a:cs typeface="Arial" panose="020B0604020202020204" pitchFamily="34" charset="0"/>
              </a:rPr>
              <a:t>disability </a:t>
            </a:r>
            <a:r>
              <a:rPr lang="en-US" sz="2400" dirty="0">
                <a:solidFill>
                  <a:prstClr val="black"/>
                </a:solidFill>
                <a:latin typeface="Arial" panose="020B0604020202020204" pitchFamily="34" charset="0"/>
                <a:cs typeface="Arial" panose="020B0604020202020204" pitchFamily="34" charset="0"/>
              </a:rPr>
              <a:t>support services), special </a:t>
            </a:r>
            <a:r>
              <a:rPr lang="en-US" sz="2400" dirty="0" smtClean="0">
                <a:solidFill>
                  <a:prstClr val="black"/>
                </a:solidFill>
                <a:latin typeface="Arial" panose="020B0604020202020204" pitchFamily="34" charset="0"/>
                <a:cs typeface="Arial" panose="020B0604020202020204" pitchFamily="34" charset="0"/>
              </a:rPr>
              <a:t>services</a:t>
            </a:r>
          </a:p>
          <a:p>
            <a:pPr marL="0" lvl="0" indent="0">
              <a:spcBef>
                <a:spcPts val="0"/>
              </a:spcBef>
              <a:buClr>
                <a:srgbClr val="727CA3"/>
              </a:buClr>
              <a:buNone/>
            </a:pPr>
            <a:endParaRPr lang="en-US" sz="2400" dirty="0">
              <a:solidFill>
                <a:prstClr val="black"/>
              </a:solidFill>
              <a:latin typeface="Arial" panose="020B0604020202020204" pitchFamily="34" charset="0"/>
              <a:cs typeface="Arial" panose="020B0604020202020204" pitchFamily="34" charset="0"/>
            </a:endParaRPr>
          </a:p>
          <a:p>
            <a:pPr lvl="0">
              <a:spcBef>
                <a:spcPts val="0"/>
              </a:spcBef>
              <a:buClr>
                <a:srgbClr val="727CA3"/>
              </a:buClr>
            </a:pPr>
            <a:r>
              <a:rPr lang="en-US" sz="2400" b="1" i="1" dirty="0">
                <a:solidFill>
                  <a:prstClr val="black"/>
                </a:solidFill>
                <a:latin typeface="Arial" panose="020B0604020202020204" pitchFamily="34" charset="0"/>
                <a:cs typeface="Arial" panose="020B0604020202020204" pitchFamily="34" charset="0"/>
              </a:rPr>
              <a:t>Documentation </a:t>
            </a:r>
          </a:p>
          <a:p>
            <a:pPr marL="171450" lvl="0" indent="-171450">
              <a:spcBef>
                <a:spcPts val="0"/>
              </a:spcBef>
              <a:buClr>
                <a:srgbClr val="727CA3"/>
              </a:buClr>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You must prove proof of your disability</a:t>
            </a:r>
          </a:p>
          <a:p>
            <a:pPr marL="171450" lvl="0" indent="-171450">
              <a:spcBef>
                <a:spcPts val="0"/>
              </a:spcBef>
              <a:buClr>
                <a:srgbClr val="727CA3"/>
              </a:buClr>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Colleges can set their own guidelines for </a:t>
            </a:r>
            <a:r>
              <a:rPr lang="en-US" sz="2400" dirty="0" smtClean="0">
                <a:solidFill>
                  <a:prstClr val="black"/>
                </a:solidFill>
                <a:latin typeface="Arial" panose="020B0604020202020204" pitchFamily="34" charset="0"/>
                <a:cs typeface="Arial" panose="020B0604020202020204" pitchFamily="34" charset="0"/>
              </a:rPr>
              <a:t>documentation</a:t>
            </a:r>
          </a:p>
          <a:p>
            <a:pPr marL="0" lvl="0" indent="0">
              <a:spcBef>
                <a:spcPts val="0"/>
              </a:spcBef>
              <a:buClr>
                <a:srgbClr val="727CA3"/>
              </a:buClr>
              <a:buNone/>
            </a:pPr>
            <a:endParaRPr lang="en-US" sz="2400" dirty="0">
              <a:solidFill>
                <a:prstClr val="black"/>
              </a:solidFill>
              <a:latin typeface="Arial" panose="020B0604020202020204" pitchFamily="34" charset="0"/>
              <a:cs typeface="Arial" panose="020B0604020202020204" pitchFamily="34" charset="0"/>
            </a:endParaRPr>
          </a:p>
          <a:p>
            <a:pPr marL="171450" lvl="0" indent="-171450">
              <a:spcBef>
                <a:spcPts val="0"/>
              </a:spcBef>
              <a:buClr>
                <a:srgbClr val="727CA3"/>
              </a:buClr>
              <a:buFont typeface="Arial" panose="020B0604020202020204" pitchFamily="34" charset="0"/>
              <a:buChar char="•"/>
            </a:pPr>
            <a:r>
              <a:rPr lang="en-US" sz="2400" dirty="0" smtClean="0">
                <a:solidFill>
                  <a:prstClr val="black"/>
                </a:solidFill>
                <a:latin typeface="Arial" panose="020B0604020202020204" pitchFamily="34" charset="0"/>
                <a:cs typeface="Arial" panose="020B0604020202020204" pitchFamily="34" charset="0"/>
              </a:rPr>
              <a:t>After </a:t>
            </a:r>
            <a:r>
              <a:rPr lang="en-US" sz="2400" dirty="0">
                <a:solidFill>
                  <a:prstClr val="black"/>
                </a:solidFill>
                <a:latin typeface="Arial" panose="020B0604020202020204" pitchFamily="34" charset="0"/>
                <a:cs typeface="Arial" panose="020B0604020202020204" pitchFamily="34" charset="0"/>
              </a:rPr>
              <a:t>high school you’re responsible for paying for new evaluations, if needed</a:t>
            </a:r>
            <a:r>
              <a:rPr lang="en-US" sz="2400" dirty="0" smtClean="0">
                <a:solidFill>
                  <a:prstClr val="black"/>
                </a:solidFill>
                <a:latin typeface="Arial" panose="020B0604020202020204" pitchFamily="34" charset="0"/>
                <a:cs typeface="Arial" panose="020B0604020202020204" pitchFamily="34" charset="0"/>
              </a:rPr>
              <a:t>.</a:t>
            </a:r>
          </a:p>
          <a:p>
            <a:pPr marL="0" lvl="0" indent="0">
              <a:spcBef>
                <a:spcPts val="0"/>
              </a:spcBef>
              <a:buClr>
                <a:srgbClr val="727CA3"/>
              </a:buClr>
              <a:buNone/>
            </a:pPr>
            <a:endParaRPr lang="en-US" sz="2400" dirty="0">
              <a:solidFill>
                <a:prstClr val="black"/>
              </a:solidFill>
              <a:latin typeface="Arial" panose="020B0604020202020204" pitchFamily="34" charset="0"/>
              <a:cs typeface="Arial" panose="020B0604020202020204" pitchFamily="34" charset="0"/>
            </a:endParaRPr>
          </a:p>
          <a:p>
            <a:pPr lvl="0">
              <a:spcBef>
                <a:spcPts val="0"/>
              </a:spcBef>
              <a:buClr>
                <a:srgbClr val="727CA3"/>
              </a:buClr>
            </a:pPr>
            <a:r>
              <a:rPr lang="en-US" sz="2400" b="1" i="1" dirty="0">
                <a:solidFill>
                  <a:prstClr val="black"/>
                </a:solidFill>
                <a:latin typeface="Arial" panose="020B0604020202020204" pitchFamily="34" charset="0"/>
                <a:cs typeface="Arial" panose="020B0604020202020204" pitchFamily="34" charset="0"/>
              </a:rPr>
              <a:t>Civil Rights Law</a:t>
            </a:r>
          </a:p>
          <a:p>
            <a:pPr marL="171450" lvl="0" indent="-171450">
              <a:spcBef>
                <a:spcPts val="0"/>
              </a:spcBef>
              <a:buClr>
                <a:srgbClr val="727CA3"/>
              </a:buClr>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American with Disabilities Act (ADA) and section 504 of the Rehabilitation</a:t>
            </a:r>
          </a:p>
          <a:p>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2B1C0B1-9BE6-4BF3-BFB7-0253F34BD669}"/>
              </a:ext>
            </a:extLst>
          </p:cNvPr>
          <p:cNvSpPr txBox="1"/>
          <p:nvPr/>
        </p:nvSpPr>
        <p:spPr>
          <a:xfrm>
            <a:off x="2362200" y="6444734"/>
            <a:ext cx="4572000" cy="369332"/>
          </a:xfrm>
          <a:prstGeom prst="rect">
            <a:avLst/>
          </a:prstGeom>
          <a:noFill/>
        </p:spPr>
        <p:txBody>
          <a:bodyPr wrap="square">
            <a:spAutoFit/>
          </a:bodyPr>
          <a:lstStyle/>
          <a:p>
            <a:pPr algn="ctr"/>
            <a:r>
              <a:rPr lang="en-US" dirty="0"/>
              <a:t>www.thearcfamilyinstitute.org</a:t>
            </a:r>
          </a:p>
        </p:txBody>
      </p:sp>
      <p:pic>
        <p:nvPicPr>
          <p:cNvPr id="9" name="Picture 8" descr="Company name&#10;&#10;Description automatically generated with low confidence">
            <a:extLst>
              <a:ext uri="{FF2B5EF4-FFF2-40B4-BE49-F238E27FC236}">
                <a16:creationId xmlns:a16="http://schemas.microsoft.com/office/drawing/2014/main" id="{4B78799F-BA54-4476-8605-03AA1A5F3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8288" y="108606"/>
            <a:ext cx="1625895" cy="1103897"/>
          </a:xfrm>
          <a:prstGeom prst="rect">
            <a:avLst/>
          </a:prstGeom>
        </p:spPr>
      </p:pic>
    </p:spTree>
    <p:extLst>
      <p:ext uri="{BB962C8B-B14F-4D97-AF65-F5344CB8AC3E}">
        <p14:creationId xmlns:p14="http://schemas.microsoft.com/office/powerpoint/2010/main" val="469398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prstGeom prst="rect">
            <a:avLst/>
          </a:prstGeom>
          <a:noFill/>
          <a:ln>
            <a:noFill/>
          </a:ln>
        </p:spPr>
        <p:txBody>
          <a:bodyPr spcFirstLastPara="1" vert="horz" wrap="square" lIns="91425" tIns="91425" rIns="91425" bIns="91425" anchor="b" anchorCtr="0">
            <a:noAutofit/>
          </a:bodyPr>
          <a:lstStyle/>
          <a:p>
            <a:pPr>
              <a:spcBef>
                <a:spcPts val="0"/>
              </a:spcBef>
              <a:buClr>
                <a:schemeClr val="dk2"/>
              </a:buClr>
              <a:buSzPts val="900"/>
            </a:pPr>
            <a:r>
              <a:rPr lang="en" sz="3600" b="1" dirty="0">
                <a:solidFill>
                  <a:schemeClr val="dk2"/>
                </a:solidFill>
                <a:latin typeface="Oswald"/>
                <a:ea typeface="Oswald"/>
                <a:cs typeface="Oswald"/>
                <a:sym typeface="Oswald"/>
              </a:rPr>
              <a:t/>
            </a:r>
            <a:br>
              <a:rPr lang="en" sz="3600" b="1" dirty="0">
                <a:solidFill>
                  <a:schemeClr val="dk2"/>
                </a:solidFill>
                <a:latin typeface="Oswald"/>
                <a:ea typeface="Oswald"/>
                <a:cs typeface="Oswald"/>
                <a:sym typeface="Oswald"/>
              </a:rPr>
            </a:br>
            <a:r>
              <a:rPr lang="en" sz="3600" b="1" dirty="0">
                <a:solidFill>
                  <a:schemeClr val="dk2"/>
                </a:solidFill>
                <a:latin typeface="Oswald"/>
                <a:ea typeface="Oswald"/>
                <a:cs typeface="Oswald"/>
                <a:sym typeface="Oswald"/>
              </a:rPr>
              <a:t/>
            </a:r>
            <a:br>
              <a:rPr lang="en" sz="3600" b="1" dirty="0">
                <a:solidFill>
                  <a:schemeClr val="dk2"/>
                </a:solidFill>
                <a:latin typeface="Oswald"/>
                <a:ea typeface="Oswald"/>
                <a:cs typeface="Oswald"/>
                <a:sym typeface="Oswald"/>
              </a:rPr>
            </a:br>
            <a:r>
              <a:rPr lang="en" sz="2800" b="1" dirty="0">
                <a:solidFill>
                  <a:schemeClr val="dk2"/>
                </a:solidFill>
                <a:latin typeface="Oswald"/>
                <a:ea typeface="Oswald"/>
                <a:cs typeface="Oswald"/>
                <a:sym typeface="Oswald"/>
              </a:rPr>
              <a:t/>
            </a:r>
            <a:br>
              <a:rPr lang="en" sz="2800" b="1" dirty="0">
                <a:solidFill>
                  <a:schemeClr val="dk2"/>
                </a:solidFill>
                <a:latin typeface="Oswald"/>
                <a:ea typeface="Oswald"/>
                <a:cs typeface="Oswald"/>
                <a:sym typeface="Oswald"/>
              </a:rPr>
            </a:br>
            <a:r>
              <a:rPr lang="en" sz="2400" b="1" dirty="0">
                <a:solidFill>
                  <a:schemeClr val="dk2"/>
                </a:solidFill>
                <a:latin typeface="Times New Roman" panose="02020603050405020304" pitchFamily="18" charset="0"/>
                <a:ea typeface="Oswald"/>
                <a:cs typeface="Times New Roman" panose="02020603050405020304" pitchFamily="18" charset="0"/>
                <a:sym typeface="Oswald"/>
              </a:rPr>
              <a:t>How </a:t>
            </a:r>
            <a:r>
              <a:rPr lang="en" sz="2400" b="1" dirty="0" smtClean="0">
                <a:solidFill>
                  <a:schemeClr val="dk2"/>
                </a:solidFill>
                <a:latin typeface="Times New Roman" panose="02020603050405020304" pitchFamily="18" charset="0"/>
                <a:ea typeface="Oswald"/>
                <a:cs typeface="Times New Roman" panose="02020603050405020304" pitchFamily="18" charset="0"/>
                <a:sym typeface="Oswald"/>
              </a:rPr>
              <a:t>Can </a:t>
            </a:r>
            <a:r>
              <a:rPr lang="en" sz="2400" b="1" dirty="0">
                <a:solidFill>
                  <a:schemeClr val="dk2"/>
                </a:solidFill>
                <a:latin typeface="Times New Roman" panose="02020603050405020304" pitchFamily="18" charset="0"/>
                <a:ea typeface="Oswald"/>
                <a:cs typeface="Times New Roman" panose="02020603050405020304" pitchFamily="18" charset="0"/>
                <a:sym typeface="Oswald"/>
              </a:rPr>
              <a:t>Students </a:t>
            </a:r>
            <a:r>
              <a:rPr lang="en" sz="2400" b="1" dirty="0">
                <a:latin typeface="Times New Roman" panose="02020603050405020304" pitchFamily="18" charset="0"/>
                <a:ea typeface="Oswald"/>
                <a:cs typeface="Times New Roman" panose="02020603050405020304" pitchFamily="18" charset="0"/>
                <a:sym typeface="Oswald"/>
              </a:rPr>
              <a:t>A</a:t>
            </a:r>
            <a:r>
              <a:rPr lang="en" sz="2400" b="1" dirty="0">
                <a:solidFill>
                  <a:schemeClr val="dk2"/>
                </a:solidFill>
                <a:latin typeface="Times New Roman" panose="02020603050405020304" pitchFamily="18" charset="0"/>
                <a:ea typeface="Oswald"/>
                <a:cs typeface="Times New Roman" panose="02020603050405020304" pitchFamily="18" charset="0"/>
                <a:sym typeface="Oswald"/>
              </a:rPr>
              <a:t>nd Families Prepare </a:t>
            </a:r>
            <a:r>
              <a:rPr lang="en" sz="2400" b="1" dirty="0">
                <a:latin typeface="Times New Roman" panose="02020603050405020304" pitchFamily="18" charset="0"/>
                <a:ea typeface="Oswald"/>
                <a:cs typeface="Times New Roman" panose="02020603050405020304" pitchFamily="18" charset="0"/>
                <a:sym typeface="Oswald"/>
              </a:rPr>
              <a:t/>
            </a:r>
            <a:br>
              <a:rPr lang="en" sz="2400" b="1" dirty="0">
                <a:latin typeface="Times New Roman" panose="02020603050405020304" pitchFamily="18" charset="0"/>
                <a:ea typeface="Oswald"/>
                <a:cs typeface="Times New Roman" panose="02020603050405020304" pitchFamily="18" charset="0"/>
                <a:sym typeface="Oswald"/>
              </a:rPr>
            </a:br>
            <a:r>
              <a:rPr lang="en" sz="2400" b="1" dirty="0">
                <a:latin typeface="Times New Roman" panose="02020603050405020304" pitchFamily="18" charset="0"/>
                <a:ea typeface="Oswald"/>
                <a:cs typeface="Times New Roman" panose="02020603050405020304" pitchFamily="18" charset="0"/>
                <a:sym typeface="Oswald"/>
              </a:rPr>
              <a:t>F</a:t>
            </a:r>
            <a:r>
              <a:rPr lang="en" sz="2400" b="1" dirty="0">
                <a:solidFill>
                  <a:schemeClr val="dk2"/>
                </a:solidFill>
                <a:latin typeface="Times New Roman" panose="02020603050405020304" pitchFamily="18" charset="0"/>
                <a:ea typeface="Oswald"/>
                <a:cs typeface="Times New Roman" panose="02020603050405020304" pitchFamily="18" charset="0"/>
                <a:sym typeface="Oswald"/>
              </a:rPr>
              <a:t>or College</a:t>
            </a:r>
            <a:r>
              <a:rPr lang="en" sz="2400" b="1" dirty="0">
                <a:solidFill>
                  <a:schemeClr val="dk2"/>
                </a:solidFill>
                <a:latin typeface="Times New Roman" panose="02020603050405020304" pitchFamily="18" charset="0"/>
                <a:ea typeface="Arial"/>
                <a:cs typeface="Times New Roman" panose="02020603050405020304" pitchFamily="18" charset="0"/>
                <a:sym typeface="Arial"/>
              </a:rPr>
              <a:t>?</a:t>
            </a:r>
            <a:endParaRPr sz="2400" b="1" dirty="0">
              <a:latin typeface="Times New Roman" panose="02020603050405020304" pitchFamily="18" charset="0"/>
              <a:cs typeface="Times New Roman" panose="02020603050405020304" pitchFamily="18" charset="0"/>
            </a:endParaRPr>
          </a:p>
        </p:txBody>
      </p:sp>
      <p:sp>
        <p:nvSpPr>
          <p:cNvPr id="120" name="Shape 120"/>
          <p:cNvSpPr txBox="1">
            <a:spLocks noGrp="1"/>
          </p:cNvSpPr>
          <p:nvPr>
            <p:ph sz="quarter" idx="1"/>
          </p:nvPr>
        </p:nvSpPr>
        <p:spPr>
          <a:prstGeom prst="rect">
            <a:avLst/>
          </a:prstGeom>
          <a:noFill/>
          <a:ln>
            <a:noFill/>
          </a:ln>
        </p:spPr>
        <p:txBody>
          <a:bodyPr spcFirstLastPara="1" vert="horz" wrap="square" lIns="91425" tIns="91425" rIns="91425" bIns="91425" anchor="t" anchorCtr="0">
            <a:noAutofit/>
          </a:bodyPr>
          <a:lstStyle/>
          <a:p>
            <a:pPr marL="457200" indent="-342900">
              <a:spcBef>
                <a:spcPts val="0"/>
              </a:spcBef>
              <a:buClr>
                <a:schemeClr val="dk1"/>
              </a:buClr>
              <a:buSzPts val="1800"/>
              <a:buFont typeface="Oswald"/>
              <a:buChar char="●"/>
            </a:pPr>
            <a:r>
              <a:rPr lang="en" sz="2000" dirty="0">
                <a:solidFill>
                  <a:schemeClr val="dk1"/>
                </a:solidFill>
                <a:latin typeface="Arial" panose="020B0604020202020204" pitchFamily="34" charset="0"/>
                <a:ea typeface="Oswald"/>
                <a:cs typeface="Arial" panose="020B0604020202020204" pitchFamily="34" charset="0"/>
                <a:sym typeface="Oswald"/>
              </a:rPr>
              <a:t>Plan </a:t>
            </a:r>
            <a:r>
              <a:rPr lang="en" sz="2000" dirty="0" smtClean="0">
                <a:solidFill>
                  <a:schemeClr val="dk1"/>
                </a:solidFill>
                <a:latin typeface="Arial" panose="020B0604020202020204" pitchFamily="34" charset="0"/>
                <a:ea typeface="Oswald"/>
                <a:cs typeface="Arial" panose="020B0604020202020204" pitchFamily="34" charset="0"/>
                <a:sym typeface="Oswald"/>
              </a:rPr>
              <a:t>early</a:t>
            </a:r>
            <a:r>
              <a:rPr lang="en" sz="2000" dirty="0" smtClean="0">
                <a:solidFill>
                  <a:schemeClr val="dk1"/>
                </a:solidFill>
                <a:latin typeface="Arial" panose="020B0604020202020204" pitchFamily="34" charset="0"/>
                <a:ea typeface="Oswald"/>
                <a:cs typeface="Arial" panose="020B0604020202020204" pitchFamily="34" charset="0"/>
                <a:sym typeface="Oswald"/>
              </a:rPr>
              <a:t>…(</a:t>
            </a:r>
            <a:r>
              <a:rPr lang="en" sz="2000" dirty="0">
                <a:solidFill>
                  <a:schemeClr val="dk1"/>
                </a:solidFill>
                <a:latin typeface="Arial" panose="020B0604020202020204" pitchFamily="34" charset="0"/>
                <a:ea typeface="Oswald"/>
                <a:cs typeface="Arial" panose="020B0604020202020204" pitchFamily="34" charset="0"/>
                <a:sym typeface="Oswald"/>
              </a:rPr>
              <a:t>That starts with Transition Services</a:t>
            </a:r>
            <a:r>
              <a:rPr lang="en" sz="2000" dirty="0" smtClean="0">
                <a:solidFill>
                  <a:schemeClr val="dk1"/>
                </a:solidFill>
                <a:latin typeface="Arial" panose="020B0604020202020204" pitchFamily="34" charset="0"/>
                <a:ea typeface="Oswald"/>
                <a:cs typeface="Arial" panose="020B0604020202020204" pitchFamily="34" charset="0"/>
                <a:sym typeface="Oswald"/>
              </a:rPr>
              <a:t>)</a:t>
            </a:r>
          </a:p>
          <a:p>
            <a:pPr marL="114300" indent="0">
              <a:spcBef>
                <a:spcPts val="0"/>
              </a:spcBef>
              <a:buClr>
                <a:schemeClr val="dk1"/>
              </a:buClr>
              <a:buSzPts val="1800"/>
              <a:buNone/>
            </a:pPr>
            <a:endParaRPr sz="2000" dirty="0">
              <a:latin typeface="Arial" panose="020B0604020202020204" pitchFamily="34" charset="0"/>
              <a:cs typeface="Arial" panose="020B0604020202020204" pitchFamily="34" charset="0"/>
            </a:endParaRPr>
          </a:p>
          <a:p>
            <a:pPr marL="457200" indent="-342900">
              <a:spcBef>
                <a:spcPts val="0"/>
              </a:spcBef>
              <a:buClr>
                <a:schemeClr val="dk1"/>
              </a:buClr>
              <a:buSzPts val="1800"/>
              <a:buFont typeface="Oswald"/>
              <a:buChar char="●"/>
            </a:pPr>
            <a:r>
              <a:rPr lang="en" sz="2000" dirty="0">
                <a:solidFill>
                  <a:schemeClr val="dk1"/>
                </a:solidFill>
                <a:latin typeface="Arial" panose="020B0604020202020204" pitchFamily="34" charset="0"/>
                <a:ea typeface="Oswald"/>
                <a:cs typeface="Arial" panose="020B0604020202020204" pitchFamily="34" charset="0"/>
                <a:sym typeface="Oswald"/>
              </a:rPr>
              <a:t>Have high </a:t>
            </a:r>
            <a:r>
              <a:rPr lang="en" sz="2000" dirty="0" smtClean="0">
                <a:solidFill>
                  <a:schemeClr val="dk1"/>
                </a:solidFill>
                <a:latin typeface="Arial" panose="020B0604020202020204" pitchFamily="34" charset="0"/>
                <a:ea typeface="Oswald"/>
                <a:cs typeface="Arial" panose="020B0604020202020204" pitchFamily="34" charset="0"/>
                <a:sym typeface="Oswald"/>
              </a:rPr>
              <a:t>expectations</a:t>
            </a:r>
          </a:p>
          <a:p>
            <a:pPr marL="114300" indent="0">
              <a:spcBef>
                <a:spcPts val="0"/>
              </a:spcBef>
              <a:buClr>
                <a:schemeClr val="dk1"/>
              </a:buClr>
              <a:buSzPts val="1800"/>
              <a:buNone/>
            </a:pPr>
            <a:endParaRPr sz="2000" dirty="0">
              <a:latin typeface="Arial" panose="020B0604020202020204" pitchFamily="34" charset="0"/>
              <a:cs typeface="Arial" panose="020B0604020202020204" pitchFamily="34" charset="0"/>
            </a:endParaRPr>
          </a:p>
          <a:p>
            <a:pPr marL="457200" indent="-342900">
              <a:spcBef>
                <a:spcPts val="0"/>
              </a:spcBef>
              <a:buClr>
                <a:schemeClr val="dk1"/>
              </a:buClr>
              <a:buSzPts val="1800"/>
              <a:buFont typeface="Oswald"/>
              <a:buChar char="●"/>
            </a:pPr>
            <a:r>
              <a:rPr lang="en" sz="2000" dirty="0">
                <a:solidFill>
                  <a:schemeClr val="dk1"/>
                </a:solidFill>
                <a:latin typeface="Arial" panose="020B0604020202020204" pitchFamily="34" charset="0"/>
                <a:ea typeface="Oswald"/>
                <a:cs typeface="Arial" panose="020B0604020202020204" pitchFamily="34" charset="0"/>
                <a:sym typeface="Oswald"/>
              </a:rPr>
              <a:t>Help your child and school personnel see college as an </a:t>
            </a:r>
            <a:r>
              <a:rPr lang="en" sz="2000" dirty="0" smtClean="0">
                <a:solidFill>
                  <a:schemeClr val="dk1"/>
                </a:solidFill>
                <a:latin typeface="Arial" panose="020B0604020202020204" pitchFamily="34" charset="0"/>
                <a:ea typeface="Oswald"/>
                <a:cs typeface="Arial" panose="020B0604020202020204" pitchFamily="34" charset="0"/>
                <a:sym typeface="Oswald"/>
              </a:rPr>
              <a:t>option.</a:t>
            </a:r>
          </a:p>
          <a:p>
            <a:pPr marL="114300" indent="0">
              <a:spcBef>
                <a:spcPts val="0"/>
              </a:spcBef>
              <a:buClr>
                <a:schemeClr val="dk1"/>
              </a:buClr>
              <a:buSzPts val="1800"/>
              <a:buNone/>
            </a:pPr>
            <a:endParaRPr sz="2000" dirty="0">
              <a:latin typeface="Arial" panose="020B0604020202020204" pitchFamily="34" charset="0"/>
              <a:cs typeface="Arial" panose="020B0604020202020204" pitchFamily="34" charset="0"/>
            </a:endParaRPr>
          </a:p>
          <a:p>
            <a:pPr marL="457200" indent="-342900">
              <a:spcBef>
                <a:spcPts val="0"/>
              </a:spcBef>
              <a:buClr>
                <a:schemeClr val="dk1"/>
              </a:buClr>
              <a:buSzPts val="1800"/>
              <a:buFont typeface="Oswald"/>
              <a:buChar char="●"/>
            </a:pPr>
            <a:r>
              <a:rPr lang="en" sz="2000" dirty="0">
                <a:solidFill>
                  <a:schemeClr val="dk1"/>
                </a:solidFill>
                <a:latin typeface="Arial" panose="020B0604020202020204" pitchFamily="34" charset="0"/>
                <a:ea typeface="Oswald"/>
                <a:cs typeface="Arial" panose="020B0604020202020204" pitchFamily="34" charset="0"/>
                <a:sym typeface="Oswald"/>
              </a:rPr>
              <a:t>Visit colleges and look at college catalogs with your </a:t>
            </a:r>
            <a:r>
              <a:rPr lang="en" sz="2000" dirty="0" smtClean="0">
                <a:solidFill>
                  <a:schemeClr val="dk1"/>
                </a:solidFill>
                <a:latin typeface="Arial" panose="020B0604020202020204" pitchFamily="34" charset="0"/>
                <a:ea typeface="Oswald"/>
                <a:cs typeface="Arial" panose="020B0604020202020204" pitchFamily="34" charset="0"/>
                <a:sym typeface="Oswald"/>
              </a:rPr>
              <a:t>child.</a:t>
            </a:r>
          </a:p>
          <a:p>
            <a:pPr marL="114300" indent="0">
              <a:spcBef>
                <a:spcPts val="0"/>
              </a:spcBef>
              <a:buClr>
                <a:schemeClr val="dk1"/>
              </a:buClr>
              <a:buSzPts val="1800"/>
              <a:buNone/>
            </a:pPr>
            <a:endParaRPr sz="2000" dirty="0">
              <a:latin typeface="Arial" panose="020B0604020202020204" pitchFamily="34" charset="0"/>
              <a:cs typeface="Arial" panose="020B0604020202020204" pitchFamily="34" charset="0"/>
            </a:endParaRPr>
          </a:p>
          <a:p>
            <a:pPr marL="457200" indent="-342900">
              <a:spcBef>
                <a:spcPts val="0"/>
              </a:spcBef>
              <a:buClr>
                <a:schemeClr val="dk1"/>
              </a:buClr>
              <a:buSzPts val="1800"/>
              <a:buFont typeface="Oswald"/>
              <a:buChar char="●"/>
            </a:pPr>
            <a:r>
              <a:rPr lang="en" sz="2000" dirty="0" smtClean="0">
                <a:solidFill>
                  <a:schemeClr val="dk1"/>
                </a:solidFill>
                <a:latin typeface="Arial" panose="020B0604020202020204" pitchFamily="34" charset="0"/>
                <a:ea typeface="Oswald"/>
                <a:cs typeface="Arial" panose="020B0604020202020204" pitchFamily="34" charset="0"/>
                <a:sym typeface="Oswald"/>
              </a:rPr>
              <a:t>Understand what supports are  needed</a:t>
            </a:r>
            <a:r>
              <a:rPr lang="en" sz="2000" dirty="0">
                <a:solidFill>
                  <a:schemeClr val="dk1"/>
                </a:solidFill>
                <a:latin typeface="Arial" panose="020B0604020202020204" pitchFamily="34" charset="0"/>
                <a:ea typeface="Oswald"/>
                <a:cs typeface="Arial" panose="020B0604020202020204" pitchFamily="34" charset="0"/>
                <a:sym typeface="Oswald"/>
              </a:rPr>
              <a:t> </a:t>
            </a:r>
            <a:r>
              <a:rPr lang="en" sz="2000" dirty="0" smtClean="0">
                <a:solidFill>
                  <a:schemeClr val="dk1"/>
                </a:solidFill>
                <a:latin typeface="Arial" panose="020B0604020202020204" pitchFamily="34" charset="0"/>
                <a:ea typeface="Oswald"/>
                <a:cs typeface="Arial" panose="020B0604020202020204" pitchFamily="34" charset="0"/>
                <a:sym typeface="Oswald"/>
              </a:rPr>
              <a:t>to get the most out of your high school experience.</a:t>
            </a:r>
            <a:endParaRPr lang="en" sz="2000" dirty="0" smtClean="0">
              <a:solidFill>
                <a:schemeClr val="dk1"/>
              </a:solidFill>
              <a:latin typeface="Arial" panose="020B0604020202020204" pitchFamily="34" charset="0"/>
              <a:ea typeface="Oswald"/>
              <a:cs typeface="Arial" panose="020B0604020202020204" pitchFamily="34" charset="0"/>
              <a:sym typeface="Oswald"/>
            </a:endParaRPr>
          </a:p>
          <a:p>
            <a:pPr marL="114300" indent="0">
              <a:spcBef>
                <a:spcPts val="0"/>
              </a:spcBef>
              <a:buClr>
                <a:schemeClr val="dk1"/>
              </a:buClr>
              <a:buSzPts val="1800"/>
              <a:buNone/>
            </a:pPr>
            <a:endParaRPr sz="2000" dirty="0">
              <a:latin typeface="Arial" panose="020B0604020202020204" pitchFamily="34" charset="0"/>
              <a:cs typeface="Arial" panose="020B0604020202020204" pitchFamily="34" charset="0"/>
            </a:endParaRPr>
          </a:p>
          <a:p>
            <a:pPr marL="457200" indent="-342900">
              <a:spcBef>
                <a:spcPts val="0"/>
              </a:spcBef>
              <a:buClr>
                <a:schemeClr val="dk1"/>
              </a:buClr>
              <a:buSzPts val="1800"/>
              <a:buFont typeface="Oswald"/>
              <a:buChar char="●"/>
            </a:pPr>
            <a:r>
              <a:rPr lang="en" sz="2000" dirty="0">
                <a:solidFill>
                  <a:schemeClr val="dk1"/>
                </a:solidFill>
                <a:latin typeface="Arial" panose="020B0604020202020204" pitchFamily="34" charset="0"/>
                <a:ea typeface="Oswald"/>
                <a:cs typeface="Arial" panose="020B0604020202020204" pitchFamily="34" charset="0"/>
                <a:sym typeface="Oswald"/>
              </a:rPr>
              <a:t>Create and foster opportunities for your child to develop self </a:t>
            </a:r>
            <a:r>
              <a:rPr lang="en" sz="2000" dirty="0" smtClean="0">
                <a:solidFill>
                  <a:schemeClr val="dk1"/>
                </a:solidFill>
                <a:latin typeface="Arial" panose="020B0604020202020204" pitchFamily="34" charset="0"/>
                <a:ea typeface="Oswald"/>
                <a:cs typeface="Arial" panose="020B0604020202020204" pitchFamily="34" charset="0"/>
                <a:sym typeface="Oswald"/>
              </a:rPr>
              <a:t>-advocacy </a:t>
            </a:r>
            <a:r>
              <a:rPr lang="en" sz="2000" dirty="0">
                <a:solidFill>
                  <a:schemeClr val="dk1"/>
                </a:solidFill>
                <a:latin typeface="Arial" panose="020B0604020202020204" pitchFamily="34" charset="0"/>
                <a:ea typeface="Oswald"/>
                <a:cs typeface="Arial" panose="020B0604020202020204" pitchFamily="34" charset="0"/>
                <a:sym typeface="Oswald"/>
              </a:rPr>
              <a:t>and </a:t>
            </a:r>
            <a:r>
              <a:rPr lang="en" sz="2000" dirty="0" smtClean="0">
                <a:solidFill>
                  <a:schemeClr val="dk1"/>
                </a:solidFill>
                <a:latin typeface="Arial" panose="020B0604020202020204" pitchFamily="34" charset="0"/>
                <a:ea typeface="Oswald"/>
                <a:cs typeface="Arial" panose="020B0604020202020204" pitchFamily="34" charset="0"/>
                <a:sym typeface="Oswald"/>
              </a:rPr>
              <a:t>self- </a:t>
            </a:r>
            <a:r>
              <a:rPr lang="en" sz="2000" dirty="0">
                <a:solidFill>
                  <a:schemeClr val="dk1"/>
                </a:solidFill>
                <a:latin typeface="Arial" panose="020B0604020202020204" pitchFamily="34" charset="0"/>
                <a:ea typeface="Oswald"/>
                <a:cs typeface="Arial" panose="020B0604020202020204" pitchFamily="34" charset="0"/>
                <a:sym typeface="Oswald"/>
              </a:rPr>
              <a:t>determination skills</a:t>
            </a:r>
            <a:r>
              <a:rPr lang="en" sz="2000" dirty="0" smtClean="0">
                <a:solidFill>
                  <a:schemeClr val="dk1"/>
                </a:solidFill>
                <a:latin typeface="Arial" panose="020B0604020202020204" pitchFamily="34" charset="0"/>
                <a:ea typeface="Oswald"/>
                <a:cs typeface="Arial" panose="020B0604020202020204" pitchFamily="34" charset="0"/>
                <a:sym typeface="Oswald"/>
              </a:rPr>
              <a:t>.</a:t>
            </a:r>
          </a:p>
          <a:p>
            <a:pPr marL="114300" indent="0">
              <a:spcBef>
                <a:spcPts val="0"/>
              </a:spcBef>
              <a:buClr>
                <a:schemeClr val="dk1"/>
              </a:buClr>
              <a:buSzPts val="1800"/>
              <a:buNone/>
            </a:pPr>
            <a:endParaRPr sz="2000" dirty="0">
              <a:latin typeface="Arial" panose="020B0604020202020204" pitchFamily="34" charset="0"/>
              <a:cs typeface="Arial" panose="020B0604020202020204" pitchFamily="34" charset="0"/>
            </a:endParaRPr>
          </a:p>
          <a:p>
            <a:pPr marL="457200" indent="-342900">
              <a:spcBef>
                <a:spcPts val="0"/>
              </a:spcBef>
              <a:buClr>
                <a:schemeClr val="dk1"/>
              </a:buClr>
              <a:buSzPts val="1800"/>
              <a:buFont typeface="Oswald"/>
              <a:buChar char="●"/>
            </a:pPr>
            <a:r>
              <a:rPr lang="en" sz="2000" dirty="0">
                <a:solidFill>
                  <a:schemeClr val="dk1"/>
                </a:solidFill>
                <a:latin typeface="Arial" panose="020B0604020202020204" pitchFamily="34" charset="0"/>
                <a:ea typeface="Oswald"/>
                <a:cs typeface="Arial" panose="020B0604020202020204" pitchFamily="34" charset="0"/>
                <a:sym typeface="Oswald"/>
              </a:rPr>
              <a:t>As a parent, prepare to change your role from primary advocate to sharing support and guidance when needed.</a:t>
            </a:r>
            <a:endParaRPr sz="2000" dirty="0">
              <a:latin typeface="Arial" panose="020B0604020202020204" pitchFamily="34" charset="0"/>
              <a:cs typeface="Arial" panose="020B0604020202020204" pitchFamily="34" charset="0"/>
            </a:endParaRPr>
          </a:p>
          <a:p>
            <a:pPr marL="0" indent="0">
              <a:buClr>
                <a:schemeClr val="dk1"/>
              </a:buClr>
              <a:buSzPts val="450"/>
              <a:buNone/>
            </a:pPr>
            <a:r>
              <a:rPr lang="en" sz="1800" dirty="0">
                <a:solidFill>
                  <a:schemeClr val="dk1"/>
                </a:solidFill>
                <a:latin typeface="Arial"/>
                <a:ea typeface="Arial"/>
                <a:cs typeface="Arial"/>
                <a:sym typeface="Arial"/>
              </a:rPr>
              <a:t>​</a:t>
            </a:r>
            <a:endParaRPr dirty="0"/>
          </a:p>
          <a:p>
            <a:pPr marL="0" indent="0">
              <a:buClr>
                <a:schemeClr val="dk1"/>
              </a:buClr>
              <a:buSzPts val="300"/>
              <a:buNone/>
            </a:pPr>
            <a:endParaRPr sz="1200" dirty="0">
              <a:solidFill>
                <a:schemeClr val="dk1"/>
              </a:solidFill>
              <a:latin typeface="Arial"/>
              <a:ea typeface="Arial"/>
              <a:cs typeface="Arial"/>
              <a:sym typeface="Arial"/>
            </a:endParaRPr>
          </a:p>
        </p:txBody>
      </p:sp>
      <p:sp>
        <p:nvSpPr>
          <p:cNvPr id="5" name="TextBox 4">
            <a:extLst>
              <a:ext uri="{FF2B5EF4-FFF2-40B4-BE49-F238E27FC236}">
                <a16:creationId xmlns:a16="http://schemas.microsoft.com/office/drawing/2014/main" id="{A95E3CBE-D833-4EC8-B211-A274BFC0D78D}"/>
              </a:ext>
            </a:extLst>
          </p:cNvPr>
          <p:cNvSpPr txBox="1"/>
          <p:nvPr/>
        </p:nvSpPr>
        <p:spPr>
          <a:xfrm>
            <a:off x="2362200" y="6485355"/>
            <a:ext cx="4572000" cy="369332"/>
          </a:xfrm>
          <a:prstGeom prst="rect">
            <a:avLst/>
          </a:prstGeom>
          <a:noFill/>
        </p:spPr>
        <p:txBody>
          <a:bodyPr wrap="square">
            <a:spAutoFit/>
          </a:bodyPr>
          <a:lstStyle/>
          <a:p>
            <a:pPr algn="ctr"/>
            <a:r>
              <a:rPr lang="en-US" dirty="0"/>
              <a:t>www.thearcfamilyinstitute.org</a:t>
            </a:r>
          </a:p>
        </p:txBody>
      </p:sp>
      <p:pic>
        <p:nvPicPr>
          <p:cNvPr id="4" name="Picture 3" descr="Text&#10;&#10;Description automatically generated">
            <a:extLst>
              <a:ext uri="{FF2B5EF4-FFF2-40B4-BE49-F238E27FC236}">
                <a16:creationId xmlns:a16="http://schemas.microsoft.com/office/drawing/2014/main" id="{BB75752B-A234-4965-A5E2-E1D931F8C31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7315200" y="1307490"/>
            <a:ext cx="1493373" cy="997684"/>
          </a:xfrm>
          <a:prstGeom prst="rect">
            <a:avLst/>
          </a:prstGeom>
        </p:spPr>
      </p:pic>
      <p:pic>
        <p:nvPicPr>
          <p:cNvPr id="6" name="Picture 5" descr="Company name&#10;&#10;Description automatically generated with low confidence">
            <a:extLst>
              <a:ext uri="{FF2B5EF4-FFF2-40B4-BE49-F238E27FC236}">
                <a16:creationId xmlns:a16="http://schemas.microsoft.com/office/drawing/2014/main" id="{852D20D4-D0AE-4E51-9A9D-13D54EB729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8227" y="19225"/>
            <a:ext cx="1625895" cy="1103897"/>
          </a:xfrm>
          <a:prstGeom prst="rect">
            <a:avLst/>
          </a:prstGeom>
        </p:spPr>
      </p:pic>
    </p:spTree>
    <p:extLst>
      <p:ext uri="{BB962C8B-B14F-4D97-AF65-F5344CB8AC3E}">
        <p14:creationId xmlns:p14="http://schemas.microsoft.com/office/powerpoint/2010/main" val="2039468227"/>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Times New Roman" panose="02020603050405020304" pitchFamily="18" charset="0"/>
                <a:cs typeface="Times New Roman" panose="02020603050405020304" pitchFamily="18" charset="0"/>
              </a:rPr>
              <a:t>MUST </a:t>
            </a:r>
            <a:r>
              <a:rPr lang="en-US" sz="2400" b="1" dirty="0" smtClean="0">
                <a:latin typeface="Times New Roman" panose="02020603050405020304" pitchFamily="18" charset="0"/>
                <a:cs typeface="Times New Roman" panose="02020603050405020304" pitchFamily="18" charset="0"/>
              </a:rPr>
              <a:t>Be </a:t>
            </a:r>
            <a:r>
              <a:rPr lang="en-US" sz="2400" b="1" dirty="0">
                <a:latin typeface="Times New Roman" panose="02020603050405020304" pitchFamily="18" charset="0"/>
                <a:cs typeface="Times New Roman" panose="02020603050405020304" pitchFamily="18" charset="0"/>
              </a:rPr>
              <a:t>I</a:t>
            </a:r>
            <a:r>
              <a:rPr lang="en-US" sz="2400" b="1" dirty="0" smtClean="0">
                <a:latin typeface="Times New Roman" panose="02020603050405020304" pitchFamily="18" charset="0"/>
                <a:cs typeface="Times New Roman" panose="02020603050405020304" pitchFamily="18" charset="0"/>
              </a:rPr>
              <a:t>ncluded </a:t>
            </a:r>
            <a:r>
              <a:rPr lang="en-US" sz="2400" b="1" dirty="0">
                <a:latin typeface="Times New Roman" panose="02020603050405020304" pitchFamily="18" charset="0"/>
                <a:cs typeface="Times New Roman" panose="02020603050405020304" pitchFamily="18" charset="0"/>
              </a:rPr>
              <a:t>-No </a:t>
            </a:r>
            <a:r>
              <a:rPr lang="en-US" sz="2400" b="1" dirty="0" smtClean="0">
                <a:latin typeface="Times New Roman" panose="02020603050405020304" pitchFamily="18" charset="0"/>
                <a:cs typeface="Times New Roman" panose="02020603050405020304" pitchFamily="18" charset="0"/>
              </a:rPr>
              <a:t>Later </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Than </a:t>
            </a:r>
            <a:r>
              <a:rPr lang="en-US" sz="2400" b="1" dirty="0">
                <a:latin typeface="Times New Roman" panose="02020603050405020304" pitchFamily="18" charset="0"/>
                <a:cs typeface="Times New Roman" panose="02020603050405020304" pitchFamily="18" charset="0"/>
              </a:rPr>
              <a:t>W</a:t>
            </a:r>
            <a:r>
              <a:rPr lang="en-US" sz="2400" b="1" dirty="0" smtClean="0">
                <a:latin typeface="Times New Roman" panose="02020603050405020304" pitchFamily="18" charset="0"/>
                <a:cs typeface="Times New Roman" panose="02020603050405020304" pitchFamily="18" charset="0"/>
              </a:rPr>
              <a:t>hen </a:t>
            </a:r>
            <a:r>
              <a:rPr lang="en-US" sz="2400" b="1" dirty="0">
                <a:latin typeface="Times New Roman" panose="02020603050405020304" pitchFamily="18" charset="0"/>
                <a:cs typeface="Times New Roman" panose="02020603050405020304" pitchFamily="18" charset="0"/>
              </a:rPr>
              <a:t>the </a:t>
            </a:r>
            <a:r>
              <a:rPr lang="en-US" sz="2400" b="1" dirty="0" smtClean="0">
                <a:latin typeface="Times New Roman" panose="02020603050405020304" pitchFamily="18" charset="0"/>
                <a:cs typeface="Times New Roman" panose="02020603050405020304" pitchFamily="18" charset="0"/>
              </a:rPr>
              <a:t>Student </a:t>
            </a:r>
            <a:r>
              <a:rPr lang="en-US" sz="2400" b="1" dirty="0">
                <a:latin typeface="Times New Roman" panose="02020603050405020304" pitchFamily="18" charset="0"/>
                <a:cs typeface="Times New Roman" panose="02020603050405020304" pitchFamily="18" charset="0"/>
              </a:rPr>
              <a:t>T</a:t>
            </a:r>
            <a:r>
              <a:rPr lang="en-US" sz="2400" b="1" dirty="0" smtClean="0">
                <a:latin typeface="Times New Roman" panose="02020603050405020304" pitchFamily="18" charset="0"/>
                <a:cs typeface="Times New Roman" panose="02020603050405020304" pitchFamily="18" charset="0"/>
              </a:rPr>
              <a:t>urns </a:t>
            </a:r>
            <a:r>
              <a:rPr lang="en-US" sz="2400" b="1" dirty="0">
                <a:latin typeface="Times New Roman" panose="02020603050405020304" pitchFamily="18" charset="0"/>
                <a:cs typeface="Times New Roman" panose="02020603050405020304" pitchFamily="18" charset="0"/>
              </a:rPr>
              <a:t>16</a:t>
            </a:r>
          </a:p>
        </p:txBody>
      </p:sp>
      <p:sp>
        <p:nvSpPr>
          <p:cNvPr id="3" name="Content Placeholder 2"/>
          <p:cNvSpPr>
            <a:spLocks noGrp="1"/>
          </p:cNvSpPr>
          <p:nvPr>
            <p:ph sz="quarter" idx="1"/>
          </p:nvPr>
        </p:nvSpPr>
        <p:spPr/>
        <p:txBody>
          <a:bodyPr>
            <a:noAutofit/>
          </a:bodyPr>
          <a:lstStyle/>
          <a:p>
            <a:pPr marL="114300" lvl="0" indent="0">
              <a:buClr>
                <a:srgbClr val="292934"/>
              </a:buClr>
              <a:buSzPct val="100000"/>
              <a:buNone/>
            </a:pPr>
            <a:r>
              <a:rPr lang="en" sz="1900" b="1" i="1" kern="0" dirty="0">
                <a:solidFill>
                  <a:srgbClr val="292934"/>
                </a:solidFill>
                <a:latin typeface="Arial" panose="020B0604020202020204" pitchFamily="34" charset="0"/>
                <a:cs typeface="Arial" panose="020B0604020202020204" pitchFamily="34" charset="0"/>
                <a:sym typeface="Arial"/>
                <a:rtl val="0"/>
              </a:rPr>
              <a:t>Transition Services</a:t>
            </a:r>
            <a:r>
              <a:rPr lang="en" sz="1900" kern="0" dirty="0">
                <a:solidFill>
                  <a:srgbClr val="292934"/>
                </a:solidFill>
                <a:latin typeface="Arial" panose="020B0604020202020204" pitchFamily="34" charset="0"/>
                <a:cs typeface="Arial" panose="020B0604020202020204" pitchFamily="34" charset="0"/>
                <a:sym typeface="Arial"/>
                <a:rtl val="0"/>
              </a:rPr>
              <a:t> must begin no later </a:t>
            </a:r>
            <a:r>
              <a:rPr lang="en" sz="1900" kern="0" dirty="0" smtClean="0">
                <a:solidFill>
                  <a:srgbClr val="292934"/>
                </a:solidFill>
                <a:latin typeface="Arial" panose="020B0604020202020204" pitchFamily="34" charset="0"/>
                <a:cs typeface="Arial" panose="020B0604020202020204" pitchFamily="34" charset="0"/>
                <a:sym typeface="Arial"/>
                <a:rtl val="0"/>
              </a:rPr>
              <a:t>than when </a:t>
            </a:r>
            <a:r>
              <a:rPr lang="en" sz="1900" kern="0" dirty="0">
                <a:solidFill>
                  <a:srgbClr val="292934"/>
                </a:solidFill>
                <a:latin typeface="Arial" panose="020B0604020202020204" pitchFamily="34" charset="0"/>
                <a:cs typeface="Arial" panose="020B0604020202020204" pitchFamily="34" charset="0"/>
                <a:sym typeface="Arial"/>
                <a:rtl val="0"/>
              </a:rPr>
              <a:t>your child turns 16… or younger if determined appropriate by the IEP team. These services should be updated </a:t>
            </a:r>
            <a:r>
              <a:rPr lang="en" sz="1900" kern="0" dirty="0" smtClean="0">
                <a:solidFill>
                  <a:srgbClr val="292934"/>
                </a:solidFill>
                <a:latin typeface="Arial" panose="020B0604020202020204" pitchFamily="34" charset="0"/>
                <a:cs typeface="Arial" panose="020B0604020202020204" pitchFamily="34" charset="0"/>
                <a:sym typeface="Arial"/>
                <a:rtl val="0"/>
              </a:rPr>
              <a:t>annually.</a:t>
            </a:r>
            <a:endParaRPr lang="en" sz="1900" kern="0" dirty="0">
              <a:solidFill>
                <a:srgbClr val="292934"/>
              </a:solidFill>
              <a:latin typeface="Arial" panose="020B0604020202020204" pitchFamily="34" charset="0"/>
              <a:cs typeface="Arial" panose="020B0604020202020204" pitchFamily="34" charset="0"/>
              <a:sym typeface="Arial"/>
              <a:rtl val="0"/>
            </a:endParaRPr>
          </a:p>
          <a:p>
            <a:pPr marL="114300" lvl="0" indent="0">
              <a:buClr>
                <a:srgbClr val="292934"/>
              </a:buClr>
              <a:buSzPct val="100000"/>
              <a:buNone/>
            </a:pPr>
            <a:endParaRPr lang="en" sz="1900" kern="0" dirty="0">
              <a:solidFill>
                <a:srgbClr val="292934"/>
              </a:solidFill>
              <a:latin typeface="Arial" panose="020B0604020202020204" pitchFamily="34" charset="0"/>
              <a:cs typeface="Arial" panose="020B0604020202020204" pitchFamily="34" charset="0"/>
              <a:sym typeface="Arial"/>
              <a:rtl val="0"/>
            </a:endParaRPr>
          </a:p>
          <a:p>
            <a:pPr marL="285750" indent="-285750">
              <a:spcBef>
                <a:spcPts val="600"/>
              </a:spcBef>
              <a:buClr>
                <a:srgbClr val="292934"/>
              </a:buClr>
              <a:buSzPct val="100000"/>
            </a:pPr>
            <a:r>
              <a:rPr lang="en" sz="1900" kern="0" dirty="0">
                <a:solidFill>
                  <a:srgbClr val="292934"/>
                </a:solidFill>
                <a:latin typeface="Arial" panose="020B0604020202020204" pitchFamily="34" charset="0"/>
                <a:cs typeface="Arial" panose="020B0604020202020204" pitchFamily="34" charset="0"/>
                <a:sym typeface="Arial"/>
                <a:rtl val="0"/>
              </a:rPr>
              <a:t>The</a:t>
            </a:r>
            <a:r>
              <a:rPr lang="en" sz="1900" b="1" i="1" kern="0" dirty="0">
                <a:solidFill>
                  <a:srgbClr val="292934"/>
                </a:solidFill>
                <a:latin typeface="Arial" panose="020B0604020202020204" pitchFamily="34" charset="0"/>
                <a:cs typeface="Arial" panose="020B0604020202020204" pitchFamily="34" charset="0"/>
                <a:sym typeface="Arial"/>
                <a:rtl val="0"/>
              </a:rPr>
              <a:t> </a:t>
            </a:r>
            <a:r>
              <a:rPr lang="en" sz="1900" b="1" i="1" u="sng" kern="0" dirty="0">
                <a:solidFill>
                  <a:srgbClr val="292934"/>
                </a:solidFill>
                <a:latin typeface="Arial" panose="020B0604020202020204" pitchFamily="34" charset="0"/>
                <a:cs typeface="Arial" panose="020B0604020202020204" pitchFamily="34" charset="0"/>
                <a:sym typeface="Arial"/>
                <a:rtl val="0"/>
              </a:rPr>
              <a:t>statement of needed transition services </a:t>
            </a:r>
            <a:r>
              <a:rPr lang="en" sz="1900" kern="0" dirty="0">
                <a:solidFill>
                  <a:srgbClr val="292934"/>
                </a:solidFill>
                <a:latin typeface="Arial" panose="020B0604020202020204" pitchFamily="34" charset="0"/>
                <a:cs typeface="Arial" panose="020B0604020202020204" pitchFamily="34" charset="0"/>
                <a:sym typeface="Arial"/>
                <a:rtl val="0"/>
              </a:rPr>
              <a:t>within the IEP must include at a minimum the following areas around which long range post school planning is done:</a:t>
            </a:r>
            <a:r>
              <a:rPr lang="en" sz="1900" b="1" i="1" kern="0" dirty="0">
                <a:solidFill>
                  <a:srgbClr val="292934"/>
                </a:solidFill>
                <a:latin typeface="Arial" panose="020B0604020202020204" pitchFamily="34" charset="0"/>
                <a:cs typeface="Arial" panose="020B0604020202020204" pitchFamily="34" charset="0"/>
                <a:sym typeface="Arial"/>
                <a:rtl val="0"/>
              </a:rPr>
              <a:t> </a:t>
            </a:r>
          </a:p>
          <a:p>
            <a:pPr marL="578358" lvl="1" indent="-285750">
              <a:spcBef>
                <a:spcPts val="600"/>
              </a:spcBef>
              <a:buClr>
                <a:srgbClr val="292934"/>
              </a:buClr>
              <a:buSzPct val="100000"/>
            </a:pPr>
            <a:r>
              <a:rPr lang="en" sz="1900" b="1" i="1" kern="0" dirty="0">
                <a:solidFill>
                  <a:srgbClr val="292934"/>
                </a:solidFill>
                <a:latin typeface="Arial" panose="020B0604020202020204" pitchFamily="34" charset="0"/>
                <a:cs typeface="Arial" panose="020B0604020202020204" pitchFamily="34" charset="0"/>
                <a:sym typeface="Arial"/>
                <a:rtl val="0"/>
              </a:rPr>
              <a:t>Instruction</a:t>
            </a:r>
          </a:p>
          <a:p>
            <a:pPr marL="578358" lvl="1" indent="-285750">
              <a:spcBef>
                <a:spcPts val="600"/>
              </a:spcBef>
              <a:buClr>
                <a:srgbClr val="292934"/>
              </a:buClr>
              <a:buSzPct val="100000"/>
            </a:pPr>
            <a:r>
              <a:rPr lang="en" sz="1900" b="1" i="1" kern="0" dirty="0">
                <a:solidFill>
                  <a:srgbClr val="292934"/>
                </a:solidFill>
                <a:latin typeface="Arial" panose="020B0604020202020204" pitchFamily="34" charset="0"/>
                <a:cs typeface="Arial" panose="020B0604020202020204" pitchFamily="34" charset="0"/>
                <a:sym typeface="Arial"/>
                <a:rtl val="0"/>
              </a:rPr>
              <a:t>Employment </a:t>
            </a:r>
          </a:p>
          <a:p>
            <a:pPr marL="578358" lvl="1" indent="-285750">
              <a:spcBef>
                <a:spcPts val="600"/>
              </a:spcBef>
              <a:buClr>
                <a:srgbClr val="292934"/>
              </a:buClr>
              <a:buSzPct val="100000"/>
            </a:pPr>
            <a:r>
              <a:rPr lang="en" sz="1900" b="1" i="1" kern="0" dirty="0">
                <a:solidFill>
                  <a:srgbClr val="292934"/>
                </a:solidFill>
                <a:latin typeface="Arial" panose="020B0604020202020204" pitchFamily="34" charset="0"/>
                <a:cs typeface="Arial" panose="020B0604020202020204" pitchFamily="34" charset="0"/>
                <a:sym typeface="Arial"/>
                <a:rtl val="0"/>
              </a:rPr>
              <a:t>Community Experiences </a:t>
            </a:r>
          </a:p>
          <a:p>
            <a:pPr marL="578358" lvl="1" indent="-285750">
              <a:spcBef>
                <a:spcPts val="600"/>
              </a:spcBef>
              <a:buClr>
                <a:srgbClr val="292934"/>
              </a:buClr>
              <a:buSzPct val="100000"/>
            </a:pPr>
            <a:r>
              <a:rPr lang="en" sz="1900" b="1" i="1" kern="0" dirty="0">
                <a:solidFill>
                  <a:srgbClr val="292934"/>
                </a:solidFill>
                <a:latin typeface="Arial" panose="020B0604020202020204" pitchFamily="34" charset="0"/>
                <a:cs typeface="Arial" panose="020B0604020202020204" pitchFamily="34" charset="0"/>
                <a:sym typeface="Arial"/>
                <a:rtl val="0"/>
              </a:rPr>
              <a:t>Post-School/Education</a:t>
            </a:r>
          </a:p>
          <a:p>
            <a:pPr marL="578358" lvl="1" indent="-285750">
              <a:spcBef>
                <a:spcPts val="600"/>
              </a:spcBef>
              <a:buClr>
                <a:srgbClr val="292934"/>
              </a:buClr>
              <a:buSzPct val="100000"/>
            </a:pPr>
            <a:r>
              <a:rPr lang="en" sz="1900" b="1" i="1" kern="0" dirty="0">
                <a:solidFill>
                  <a:srgbClr val="292934"/>
                </a:solidFill>
                <a:latin typeface="Arial" panose="020B0604020202020204" pitchFamily="34" charset="0"/>
                <a:cs typeface="Arial" panose="020B0604020202020204" pitchFamily="34" charset="0"/>
                <a:sym typeface="Arial"/>
                <a:rtl val="0"/>
              </a:rPr>
              <a:t>Related Services </a:t>
            </a:r>
          </a:p>
          <a:p>
            <a:pPr marL="578358" lvl="1" indent="-285750">
              <a:spcBef>
                <a:spcPts val="600"/>
              </a:spcBef>
              <a:buClr>
                <a:srgbClr val="292934"/>
              </a:buClr>
              <a:buSzPct val="100000"/>
            </a:pPr>
            <a:r>
              <a:rPr lang="en" sz="1900" b="1" i="1" kern="0" dirty="0">
                <a:solidFill>
                  <a:srgbClr val="292934"/>
                </a:solidFill>
                <a:latin typeface="Arial" panose="020B0604020202020204" pitchFamily="34" charset="0"/>
                <a:cs typeface="Arial" panose="020B0604020202020204" pitchFamily="34" charset="0"/>
                <a:sym typeface="Arial"/>
                <a:rtl val="0"/>
              </a:rPr>
              <a:t>Daily Living Skills </a:t>
            </a:r>
          </a:p>
          <a:p>
            <a:pPr marL="578358" lvl="1" indent="-285750">
              <a:spcBef>
                <a:spcPts val="600"/>
              </a:spcBef>
              <a:buClr>
                <a:srgbClr val="292934"/>
              </a:buClr>
              <a:buSzPct val="100000"/>
            </a:pPr>
            <a:r>
              <a:rPr lang="en" sz="1900" b="1" i="1" kern="0" dirty="0">
                <a:solidFill>
                  <a:srgbClr val="292934"/>
                </a:solidFill>
                <a:latin typeface="Arial" panose="020B0604020202020204" pitchFamily="34" charset="0"/>
                <a:cs typeface="Arial" panose="020B0604020202020204" pitchFamily="34" charset="0"/>
                <a:sym typeface="Arial"/>
                <a:rtl val="0"/>
              </a:rPr>
              <a:t>Functional Vocational Evaluation</a:t>
            </a:r>
            <a:endParaRPr lang="en-US" sz="1900" dirty="0">
              <a:latin typeface="Arial" panose="020B0604020202020204" pitchFamily="34" charset="0"/>
              <a:cs typeface="Arial" panose="020B0604020202020204" pitchFamily="34" charset="0"/>
            </a:endParaRPr>
          </a:p>
        </p:txBody>
      </p:sp>
      <p:sp>
        <p:nvSpPr>
          <p:cNvPr id="4" name="TextBox 3"/>
          <p:cNvSpPr txBox="1"/>
          <p:nvPr/>
        </p:nvSpPr>
        <p:spPr>
          <a:xfrm>
            <a:off x="2971800" y="6400800"/>
            <a:ext cx="3200400" cy="369332"/>
          </a:xfrm>
          <a:prstGeom prst="rect">
            <a:avLst/>
          </a:prstGeom>
          <a:noFill/>
        </p:spPr>
        <p:txBody>
          <a:bodyPr wrap="square" rtlCol="0">
            <a:spAutoFit/>
          </a:bodyPr>
          <a:lstStyle/>
          <a:p>
            <a:r>
              <a:rPr lang="en-US" dirty="0"/>
              <a:t>www.thearcfamilyinstitute.org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3688080"/>
            <a:ext cx="2878617" cy="1894359"/>
          </a:xfrm>
          <a:prstGeom prst="rect">
            <a:avLst/>
          </a:prstGeom>
        </p:spPr>
      </p:pic>
      <p:pic>
        <p:nvPicPr>
          <p:cNvPr id="6" name="Picture 5" descr="Company name&#10;&#10;Description automatically generated with low confidence">
            <a:extLst>
              <a:ext uri="{FF2B5EF4-FFF2-40B4-BE49-F238E27FC236}">
                <a16:creationId xmlns:a16="http://schemas.microsoft.com/office/drawing/2014/main" id="{C3A4E6A2-9478-40E8-8529-6599132F2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105" y="13252"/>
            <a:ext cx="1625895" cy="1103897"/>
          </a:xfrm>
          <a:prstGeom prst="rect">
            <a:avLst/>
          </a:prstGeom>
        </p:spPr>
      </p:pic>
    </p:spTree>
    <p:extLst>
      <p:ext uri="{BB962C8B-B14F-4D97-AF65-F5344CB8AC3E}">
        <p14:creationId xmlns:p14="http://schemas.microsoft.com/office/powerpoint/2010/main" val="143944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DAE4-0824-458F-9392-38FABD826402}"/>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Self </a:t>
            </a:r>
            <a:r>
              <a:rPr lang="en-US" b="1" dirty="0" smtClean="0">
                <a:latin typeface="Times New Roman" panose="02020603050405020304" pitchFamily="18" charset="0"/>
                <a:cs typeface="Times New Roman" panose="02020603050405020304" pitchFamily="18" charset="0"/>
              </a:rPr>
              <a:t>-Advocacy</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8C91DE3-D4DC-4EFC-AC6C-DB2A450D6283}"/>
              </a:ext>
            </a:extLst>
          </p:cNvPr>
          <p:cNvSpPr>
            <a:spLocks noGrp="1"/>
          </p:cNvSpPr>
          <p:nvPr>
            <p:ph sz="quarter" idx="1"/>
          </p:nvPr>
        </p:nvSpPr>
        <p:spPr/>
        <p:txBody>
          <a:bodyPr>
            <a:normAutofit fontScale="77500" lnSpcReduction="20000"/>
          </a:bodyPr>
          <a:lstStyle/>
          <a:p>
            <a:r>
              <a:rPr lang="en-US" dirty="0">
                <a:latin typeface="Arial" panose="020B0604020202020204" pitchFamily="34" charset="0"/>
                <a:cs typeface="Arial" panose="020B0604020202020204" pitchFamily="34" charset="0"/>
              </a:rPr>
              <a:t>In College, the student will be responsible for identifying and requesting support services</a:t>
            </a:r>
            <a:r>
              <a:rPr lang="en-US" dirty="0" smtClean="0">
                <a:latin typeface="Arial" panose="020B0604020202020204" pitchFamily="34" charset="0"/>
                <a:cs typeface="Arial" panose="020B0604020202020204" pitchFamily="34" charset="0"/>
              </a:rPr>
              <a:t>.</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be an effective self-advocate, you must understand your special needs, know how it impacts your learning, and become comfortable with describing your disability and academic related needs to others</a:t>
            </a:r>
            <a:r>
              <a:rPr lang="en-US" dirty="0" smtClean="0">
                <a:latin typeface="Arial" panose="020B0604020202020204" pitchFamily="34" charset="0"/>
                <a:cs typeface="Arial" panose="020B0604020202020204" pitchFamily="34" charset="0"/>
              </a:rPr>
              <a:t>.</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How </a:t>
            </a:r>
            <a:r>
              <a:rPr lang="en-US" dirty="0" smtClean="0">
                <a:latin typeface="Arial" panose="020B0604020202020204" pitchFamily="34" charset="0"/>
                <a:cs typeface="Arial" panose="020B0604020202020204" pitchFamily="34" charset="0"/>
              </a:rPr>
              <a:t>can a </a:t>
            </a:r>
            <a:r>
              <a:rPr lang="en-US" dirty="0">
                <a:latin typeface="Arial" panose="020B0604020202020204" pitchFamily="34" charset="0"/>
                <a:cs typeface="Arial" panose="020B0604020202020204" pitchFamily="34" charset="0"/>
              </a:rPr>
              <a:t>student become an effective </a:t>
            </a:r>
            <a:r>
              <a:rPr lang="en-US" dirty="0" smtClean="0">
                <a:latin typeface="Arial" panose="020B0604020202020204" pitchFamily="34" charset="0"/>
                <a:cs typeface="Arial" panose="020B0604020202020204" pitchFamily="34" charset="0"/>
              </a:rPr>
              <a:t>self-advocate?</a:t>
            </a:r>
            <a:endParaRPr lang="en-US" dirty="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    They can review </a:t>
            </a:r>
            <a:r>
              <a:rPr lang="en-US" dirty="0">
                <a:latin typeface="Arial" panose="020B0604020202020204" pitchFamily="34" charset="0"/>
                <a:cs typeface="Arial" panose="020B0604020202020204" pitchFamily="34" charset="0"/>
              </a:rPr>
              <a:t>his or her IEP or 504 </a:t>
            </a:r>
            <a:r>
              <a:rPr lang="en-US" dirty="0" smtClean="0">
                <a:latin typeface="Arial" panose="020B0604020202020204" pitchFamily="34" charset="0"/>
                <a:cs typeface="Arial" panose="020B0604020202020204" pitchFamily="34" charset="0"/>
              </a:rPr>
              <a:t>plan and…</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r>
              <a:rPr lang="en-US" u="sng" dirty="0">
                <a:latin typeface="Arial" panose="020B0604020202020204" pitchFamily="34" charset="0"/>
                <a:cs typeface="Arial" panose="020B0604020202020204" pitchFamily="34" charset="0"/>
              </a:rPr>
              <a:t>Ask these questions:</a:t>
            </a:r>
          </a:p>
          <a:p>
            <a:r>
              <a:rPr lang="en-US" dirty="0">
                <a:latin typeface="Arial" panose="020B0604020202020204" pitchFamily="34" charset="0"/>
                <a:cs typeface="Arial" panose="020B0604020202020204" pitchFamily="34" charset="0"/>
              </a:rPr>
              <a:t>What </a:t>
            </a:r>
            <a:r>
              <a:rPr lang="en-US" dirty="0" smtClean="0">
                <a:latin typeface="Arial" panose="020B0604020202020204" pitchFamily="34" charset="0"/>
                <a:cs typeface="Arial" panose="020B0604020202020204" pitchFamily="34" charset="0"/>
              </a:rPr>
              <a:t>are my needs?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How does it affect how I learn?</a:t>
            </a:r>
          </a:p>
          <a:p>
            <a:r>
              <a:rPr lang="en-US" dirty="0">
                <a:latin typeface="Arial" panose="020B0604020202020204" pitchFamily="34" charset="0"/>
                <a:cs typeface="Arial" panose="020B0604020202020204" pitchFamily="34" charset="0"/>
              </a:rPr>
              <a:t>What are my academic strengths?</a:t>
            </a:r>
          </a:p>
          <a:p>
            <a:r>
              <a:rPr lang="en-US" dirty="0">
                <a:latin typeface="Arial" panose="020B0604020202020204" pitchFamily="34" charset="0"/>
                <a:cs typeface="Arial" panose="020B0604020202020204" pitchFamily="34" charset="0"/>
              </a:rPr>
              <a:t>How do I learn best?</a:t>
            </a:r>
          </a:p>
          <a:p>
            <a:endParaRPr lang="en-US" dirty="0"/>
          </a:p>
        </p:txBody>
      </p:sp>
      <p:pic>
        <p:nvPicPr>
          <p:cNvPr id="5" name="Picture 4" descr="Diagram, venn diagram&#10;&#10;Description automatically generated">
            <a:extLst>
              <a:ext uri="{FF2B5EF4-FFF2-40B4-BE49-F238E27FC236}">
                <a16:creationId xmlns:a16="http://schemas.microsoft.com/office/drawing/2014/main" id="{D1058D05-3B8A-4837-A339-246D9B211A1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6477000" y="4169631"/>
            <a:ext cx="1957387" cy="1504531"/>
          </a:xfrm>
          <a:prstGeom prst="rect">
            <a:avLst/>
          </a:prstGeom>
        </p:spPr>
      </p:pic>
      <p:sp>
        <p:nvSpPr>
          <p:cNvPr id="8" name="TextBox 7">
            <a:extLst>
              <a:ext uri="{FF2B5EF4-FFF2-40B4-BE49-F238E27FC236}">
                <a16:creationId xmlns:a16="http://schemas.microsoft.com/office/drawing/2014/main" id="{2DA337E4-028B-437A-B3D7-349710CA70D6}"/>
              </a:ext>
            </a:extLst>
          </p:cNvPr>
          <p:cNvSpPr txBox="1"/>
          <p:nvPr/>
        </p:nvSpPr>
        <p:spPr>
          <a:xfrm>
            <a:off x="1752600" y="6336268"/>
            <a:ext cx="4572000" cy="369332"/>
          </a:xfrm>
          <a:prstGeom prst="rect">
            <a:avLst/>
          </a:prstGeom>
          <a:noFill/>
        </p:spPr>
        <p:txBody>
          <a:bodyPr wrap="square">
            <a:spAutoFit/>
          </a:bodyPr>
          <a:lstStyle/>
          <a:p>
            <a:r>
              <a:rPr lang="en-US" dirty="0"/>
              <a:t>www.thearcfamilyinstitute.org</a:t>
            </a:r>
          </a:p>
        </p:txBody>
      </p:sp>
      <p:pic>
        <p:nvPicPr>
          <p:cNvPr id="6" name="Picture 5" descr="Company name&#10;&#10;Description automatically generated with low confidence">
            <a:extLst>
              <a:ext uri="{FF2B5EF4-FFF2-40B4-BE49-F238E27FC236}">
                <a16:creationId xmlns:a16="http://schemas.microsoft.com/office/drawing/2014/main" id="{3CB9402B-0173-4615-AE0D-9751B410A7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540" y="39103"/>
            <a:ext cx="1625895" cy="1103897"/>
          </a:xfrm>
          <a:prstGeom prst="rect">
            <a:avLst/>
          </a:prstGeom>
        </p:spPr>
      </p:pic>
    </p:spTree>
    <p:extLst>
      <p:ext uri="{BB962C8B-B14F-4D97-AF65-F5344CB8AC3E}">
        <p14:creationId xmlns:p14="http://schemas.microsoft.com/office/powerpoint/2010/main" val="398959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5441-0E7D-41C9-A375-FF3D23AE3122}"/>
              </a:ext>
            </a:extLst>
          </p:cNvPr>
          <p:cNvSpPr>
            <a:spLocks noGrp="1"/>
          </p:cNvSpPr>
          <p:nvPr>
            <p:ph type="title"/>
          </p:nvPr>
        </p:nvSpPr>
        <p:spPr>
          <a:xfrm>
            <a:off x="457200" y="0"/>
            <a:ext cx="8229600" cy="1143000"/>
          </a:xfrm>
        </p:spPr>
        <p:txBody>
          <a:bodyPr>
            <a:noAutofit/>
          </a:bodyPr>
          <a:lstStyle/>
          <a:p>
            <a:r>
              <a:rPr lang="en-US" sz="4000" b="1" dirty="0">
                <a:latin typeface="Times New Roman" panose="02020603050405020304" pitchFamily="18" charset="0"/>
                <a:cs typeface="Times New Roman" panose="02020603050405020304" pitchFamily="18" charset="0"/>
              </a:rPr>
              <a:t>Preparing </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For an IEP Meeting</a:t>
            </a:r>
          </a:p>
        </p:txBody>
      </p:sp>
      <p:sp>
        <p:nvSpPr>
          <p:cNvPr id="3" name="Content Placeholder 2">
            <a:extLst>
              <a:ext uri="{FF2B5EF4-FFF2-40B4-BE49-F238E27FC236}">
                <a16:creationId xmlns:a16="http://schemas.microsoft.com/office/drawing/2014/main" id="{05C9EEEC-636C-4B71-A7EA-E267FDAFB25E}"/>
              </a:ext>
            </a:extLst>
          </p:cNvPr>
          <p:cNvSpPr>
            <a:spLocks noGrp="1"/>
          </p:cNvSpPr>
          <p:nvPr>
            <p:ph sz="quarter" idx="1"/>
          </p:nvPr>
        </p:nvSpPr>
        <p:spPr/>
        <p:txBody>
          <a:bodyPr/>
          <a:lstStyle/>
          <a:p>
            <a:endParaRPr lang="en-US" dirty="0">
              <a:latin typeface="Oswald"/>
            </a:endParaRPr>
          </a:p>
          <a:p>
            <a:r>
              <a:rPr lang="en-US" dirty="0">
                <a:latin typeface="Arial" panose="020B0604020202020204" pitchFamily="34" charset="0"/>
                <a:cs typeface="Arial" panose="020B0604020202020204" pitchFamily="34" charset="0"/>
              </a:rPr>
              <a:t>Students can take an active part in the discussion at their IEP meetings by understanding their learning strengths and weaknesses. This can influence the IEP plan and the services a student might request in college.</a:t>
            </a:r>
          </a:p>
          <a:p>
            <a:endParaRPr lang="en-US" dirty="0"/>
          </a:p>
        </p:txBody>
      </p:sp>
      <p:pic>
        <p:nvPicPr>
          <p:cNvPr id="5" name="Picture 4" descr="A group of people sitting around a table&#10;&#10;Description automatically generated with medium confidence">
            <a:extLst>
              <a:ext uri="{FF2B5EF4-FFF2-40B4-BE49-F238E27FC236}">
                <a16:creationId xmlns:a16="http://schemas.microsoft.com/office/drawing/2014/main" id="{4B64E6F6-A3A0-47EC-9440-25BF005E760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5257800" y="3810001"/>
            <a:ext cx="2791962" cy="1714146"/>
          </a:xfrm>
          <a:prstGeom prst="rect">
            <a:avLst/>
          </a:prstGeom>
        </p:spPr>
      </p:pic>
      <p:sp>
        <p:nvSpPr>
          <p:cNvPr id="8" name="TextBox 7">
            <a:extLst>
              <a:ext uri="{FF2B5EF4-FFF2-40B4-BE49-F238E27FC236}">
                <a16:creationId xmlns:a16="http://schemas.microsoft.com/office/drawing/2014/main" id="{D9AD1B30-3746-4C2A-91B7-12E10FBA375F}"/>
              </a:ext>
            </a:extLst>
          </p:cNvPr>
          <p:cNvSpPr txBox="1"/>
          <p:nvPr/>
        </p:nvSpPr>
        <p:spPr>
          <a:xfrm>
            <a:off x="1371600" y="6372711"/>
            <a:ext cx="4572000" cy="369332"/>
          </a:xfrm>
          <a:prstGeom prst="rect">
            <a:avLst/>
          </a:prstGeom>
          <a:noFill/>
        </p:spPr>
        <p:txBody>
          <a:bodyPr wrap="square">
            <a:spAutoFit/>
          </a:bodyPr>
          <a:lstStyle/>
          <a:p>
            <a:r>
              <a:rPr lang="en-US" dirty="0"/>
              <a:t>www.thearcfamilyinstitute.org</a:t>
            </a:r>
          </a:p>
        </p:txBody>
      </p:sp>
      <p:pic>
        <p:nvPicPr>
          <p:cNvPr id="6" name="Picture 5" descr="Company name&#10;&#10;Description automatically generated with low confidence">
            <a:extLst>
              <a:ext uri="{FF2B5EF4-FFF2-40B4-BE49-F238E27FC236}">
                <a16:creationId xmlns:a16="http://schemas.microsoft.com/office/drawing/2014/main" id="{764DBBBF-6248-4245-8CF5-50BD872078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540" y="39103"/>
            <a:ext cx="1625895" cy="1103897"/>
          </a:xfrm>
          <a:prstGeom prst="rect">
            <a:avLst/>
          </a:prstGeom>
        </p:spPr>
      </p:pic>
    </p:spTree>
    <p:extLst>
      <p:ext uri="{BB962C8B-B14F-4D97-AF65-F5344CB8AC3E}">
        <p14:creationId xmlns:p14="http://schemas.microsoft.com/office/powerpoint/2010/main" val="10477851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37071</TotalTime>
  <Words>3871</Words>
  <Application>Microsoft Office PowerPoint</Application>
  <PresentationFormat>On-screen Show (4:3)</PresentationFormat>
  <Paragraphs>492</Paragraphs>
  <Slides>44</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Bookman Old Style</vt:lpstr>
      <vt:lpstr>Calibri</vt:lpstr>
      <vt:lpstr>Gill Sans MT</vt:lpstr>
      <vt:lpstr>Oswald</vt:lpstr>
      <vt:lpstr>Oswaldo</vt:lpstr>
      <vt:lpstr>Times New Roman</vt:lpstr>
      <vt:lpstr>Wingdings</vt:lpstr>
      <vt:lpstr>Wingdings 3</vt:lpstr>
      <vt:lpstr>Origin</vt:lpstr>
      <vt:lpstr>College Options for  Students with I/DD</vt:lpstr>
      <vt:lpstr>Why Go To College?</vt:lpstr>
      <vt:lpstr>College vs. High School</vt:lpstr>
      <vt:lpstr>Other Differences:</vt:lpstr>
      <vt:lpstr>Transition Checklist:</vt:lpstr>
      <vt:lpstr>   How Can Students And Families Prepare  For College?</vt:lpstr>
      <vt:lpstr>MUST Be Included -No Later  Than When the Student Turns 16</vt:lpstr>
      <vt:lpstr>Self -Advocacy</vt:lpstr>
      <vt:lpstr>Preparing  For an IEP Meeting</vt:lpstr>
      <vt:lpstr>What Should Happen Before  An IEP Meeting</vt:lpstr>
      <vt:lpstr>What Should Happen At  the IEP Meeting</vt:lpstr>
      <vt:lpstr>Goal Setting</vt:lpstr>
      <vt:lpstr>Measurable  Post-Secondary Goal </vt:lpstr>
      <vt:lpstr>Non-Measurable  Post-Secondary Goal</vt:lpstr>
      <vt:lpstr>Understanding Options</vt:lpstr>
      <vt:lpstr>Knowing Your Options Programs vs. Support Services</vt:lpstr>
      <vt:lpstr>Understanding Options</vt:lpstr>
      <vt:lpstr>Here in New Jersey</vt:lpstr>
      <vt:lpstr>Centers for Adult Transition</vt:lpstr>
      <vt:lpstr>Knowing Your Options</vt:lpstr>
      <vt:lpstr>Support Services</vt:lpstr>
      <vt:lpstr>Questions  to Ask When Registering  With the Office of Disability Services</vt:lpstr>
      <vt:lpstr>Examples of Some Questions  the Student May be Asked</vt:lpstr>
      <vt:lpstr>Potential Accommodations When  Registering with  The Office of Disability Services</vt:lpstr>
      <vt:lpstr>Paying for College</vt:lpstr>
      <vt:lpstr> Division of Vocational and  Rehabilitation Services (DVRS)</vt:lpstr>
      <vt:lpstr>DVRS  Can Provide The Following</vt:lpstr>
      <vt:lpstr>  Federal Financial Aid </vt:lpstr>
      <vt:lpstr> Medicaid Waiver</vt:lpstr>
      <vt:lpstr> Scholarships</vt:lpstr>
      <vt:lpstr>Loans</vt:lpstr>
      <vt:lpstr>IDEA</vt:lpstr>
      <vt:lpstr>SSA Work Incentives</vt:lpstr>
      <vt:lpstr>GI Bill</vt:lpstr>
      <vt:lpstr>Tuition Waiver</vt:lpstr>
      <vt:lpstr>Family Funds</vt:lpstr>
      <vt:lpstr>Paying for College: DDS</vt:lpstr>
      <vt:lpstr>Benefits Counseling</vt:lpstr>
      <vt:lpstr>Financing Options</vt:lpstr>
      <vt:lpstr>You’ve Been Accepted</vt:lpstr>
      <vt:lpstr>Campus Environment</vt:lpstr>
      <vt:lpstr>While Still in High School</vt:lpstr>
      <vt:lpstr>Legal Rights and  Responsibilities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PFAL</dc:title>
  <dc:creator>Jerisa Maseko</dc:creator>
  <cp:lastModifiedBy>Lisa Ford</cp:lastModifiedBy>
  <cp:revision>130</cp:revision>
  <cp:lastPrinted>2018-11-13T17:04:49Z</cp:lastPrinted>
  <dcterms:created xsi:type="dcterms:W3CDTF">2017-12-19T15:59:33Z</dcterms:created>
  <dcterms:modified xsi:type="dcterms:W3CDTF">2025-03-18T17:18:31Z</dcterms:modified>
</cp:coreProperties>
</file>