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62" r:id="rId4"/>
    <p:sldId id="263" r:id="rId5"/>
    <p:sldId id="264" r:id="rId6"/>
    <p:sldId id="286" r:id="rId7"/>
    <p:sldId id="265" r:id="rId8"/>
    <p:sldId id="266" r:id="rId9"/>
    <p:sldId id="267" r:id="rId10"/>
    <p:sldId id="268" r:id="rId11"/>
    <p:sldId id="269" r:id="rId12"/>
    <p:sldId id="270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71" r:id="rId24"/>
    <p:sldId id="285" r:id="rId25"/>
    <p:sldId id="272" r:id="rId26"/>
    <p:sldId id="273" r:id="rId27"/>
    <p:sldId id="287" r:id="rId28"/>
    <p:sldId id="274" r:id="rId2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geEs3Co0m61UhDridEasGI5fUHkw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9533F48-B5BD-D261-CA42-9377D9813F66}" name="Joseph Christensen" initials="JC" userId="a73415557803a8c8" providerId="Windows Live"/>
  <p188:author id="{DC1280B8-0544-FFD2-1D37-8CD3FF1A97A4}" name="Katherine Kelly" initials="KK" userId="S::kellyk@montclair.edu::0fd2d081-9ca3-43bd-a5e9-2fdbb440761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19"/>
  </p:normalViewPr>
  <p:slideViewPr>
    <p:cSldViewPr snapToGrid="0">
      <p:cViewPr varScale="1">
        <p:scale>
          <a:sx n="97" d="100"/>
          <a:sy n="97" d="100"/>
        </p:scale>
        <p:origin x="1074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8/10/relationships/authors" Target="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>
          <a:extLst>
            <a:ext uri="{FF2B5EF4-FFF2-40B4-BE49-F238E27FC236}">
              <a16:creationId xmlns:a16="http://schemas.microsoft.com/office/drawing/2014/main" id="{74476384-DE80-9C49-19F6-9C17FB504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5:notes">
            <a:extLst>
              <a:ext uri="{FF2B5EF4-FFF2-40B4-BE49-F238E27FC236}">
                <a16:creationId xmlns:a16="http://schemas.microsoft.com/office/drawing/2014/main" id="{4E341207-FAFC-D983-9038-2560BE5319B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5:notes">
            <a:extLst>
              <a:ext uri="{FF2B5EF4-FFF2-40B4-BE49-F238E27FC236}">
                <a16:creationId xmlns:a16="http://schemas.microsoft.com/office/drawing/2014/main" id="{94DE84C0-D389-5219-0817-4F97931E785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74605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>
          <a:extLst>
            <a:ext uri="{FF2B5EF4-FFF2-40B4-BE49-F238E27FC236}">
              <a16:creationId xmlns:a16="http://schemas.microsoft.com/office/drawing/2014/main" id="{612FC741-E5E5-80F8-BB52-07F4A604F3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5:notes">
            <a:extLst>
              <a:ext uri="{FF2B5EF4-FFF2-40B4-BE49-F238E27FC236}">
                <a16:creationId xmlns:a16="http://schemas.microsoft.com/office/drawing/2014/main" id="{D452FCE5-BDB5-9200-0B12-C6E630571CC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5:notes">
            <a:extLst>
              <a:ext uri="{FF2B5EF4-FFF2-40B4-BE49-F238E27FC236}">
                <a16:creationId xmlns:a16="http://schemas.microsoft.com/office/drawing/2014/main" id="{E98C07AE-1951-4460-0DB2-D39C0D6341C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808483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>
          <a:extLst>
            <a:ext uri="{FF2B5EF4-FFF2-40B4-BE49-F238E27FC236}">
              <a16:creationId xmlns:a16="http://schemas.microsoft.com/office/drawing/2014/main" id="{CD3B7F5D-64B6-B3C1-C1E9-D679523312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5:notes">
            <a:extLst>
              <a:ext uri="{FF2B5EF4-FFF2-40B4-BE49-F238E27FC236}">
                <a16:creationId xmlns:a16="http://schemas.microsoft.com/office/drawing/2014/main" id="{1DCDE8E4-ECFE-9544-C142-49C70555A25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5:notes">
            <a:extLst>
              <a:ext uri="{FF2B5EF4-FFF2-40B4-BE49-F238E27FC236}">
                <a16:creationId xmlns:a16="http://schemas.microsoft.com/office/drawing/2014/main" id="{7D14E21D-4E5F-6146-995B-13A6B1DAED9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288747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>
          <a:extLst>
            <a:ext uri="{FF2B5EF4-FFF2-40B4-BE49-F238E27FC236}">
              <a16:creationId xmlns:a16="http://schemas.microsoft.com/office/drawing/2014/main" id="{FD1741B6-2B9E-F6A6-8B79-02D40E9629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5:notes">
            <a:extLst>
              <a:ext uri="{FF2B5EF4-FFF2-40B4-BE49-F238E27FC236}">
                <a16:creationId xmlns:a16="http://schemas.microsoft.com/office/drawing/2014/main" id="{BC82BBEA-EBA1-A450-C3B9-31CC044A976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5:notes">
            <a:extLst>
              <a:ext uri="{FF2B5EF4-FFF2-40B4-BE49-F238E27FC236}">
                <a16:creationId xmlns:a16="http://schemas.microsoft.com/office/drawing/2014/main" id="{C8D97B2D-5CC2-5F91-5057-8838B391EB4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36049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>
          <a:extLst>
            <a:ext uri="{FF2B5EF4-FFF2-40B4-BE49-F238E27FC236}">
              <a16:creationId xmlns:a16="http://schemas.microsoft.com/office/drawing/2014/main" id="{A6587690-94EB-B610-DB56-9CE056104B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5:notes">
            <a:extLst>
              <a:ext uri="{FF2B5EF4-FFF2-40B4-BE49-F238E27FC236}">
                <a16:creationId xmlns:a16="http://schemas.microsoft.com/office/drawing/2014/main" id="{67DA24BA-BADB-7B81-901C-D0F0BE8D4D9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5:notes">
            <a:extLst>
              <a:ext uri="{FF2B5EF4-FFF2-40B4-BE49-F238E27FC236}">
                <a16:creationId xmlns:a16="http://schemas.microsoft.com/office/drawing/2014/main" id="{1958FE77-9E1D-A051-4758-2318E56FD6F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590791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>
          <a:extLst>
            <a:ext uri="{FF2B5EF4-FFF2-40B4-BE49-F238E27FC236}">
              <a16:creationId xmlns:a16="http://schemas.microsoft.com/office/drawing/2014/main" id="{03E2B7A1-6AAF-5E6F-97C8-3294EFC01B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5:notes">
            <a:extLst>
              <a:ext uri="{FF2B5EF4-FFF2-40B4-BE49-F238E27FC236}">
                <a16:creationId xmlns:a16="http://schemas.microsoft.com/office/drawing/2014/main" id="{5AAAE9BE-B2B0-EBCB-1D8C-A655BE2DBDF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5:notes">
            <a:extLst>
              <a:ext uri="{FF2B5EF4-FFF2-40B4-BE49-F238E27FC236}">
                <a16:creationId xmlns:a16="http://schemas.microsoft.com/office/drawing/2014/main" id="{37176EFD-DDF3-166F-1585-5DA210A5AE8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007109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>
          <a:extLst>
            <a:ext uri="{FF2B5EF4-FFF2-40B4-BE49-F238E27FC236}">
              <a16:creationId xmlns:a16="http://schemas.microsoft.com/office/drawing/2014/main" id="{D860BA5B-FC07-E0C7-D1AB-B7C2312161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5:notes">
            <a:extLst>
              <a:ext uri="{FF2B5EF4-FFF2-40B4-BE49-F238E27FC236}">
                <a16:creationId xmlns:a16="http://schemas.microsoft.com/office/drawing/2014/main" id="{1B32EAD6-3A54-17DC-C271-A95A6041F04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5:notes">
            <a:extLst>
              <a:ext uri="{FF2B5EF4-FFF2-40B4-BE49-F238E27FC236}">
                <a16:creationId xmlns:a16="http://schemas.microsoft.com/office/drawing/2014/main" id="{6AB1BEA3-22ED-0972-28E1-534403FD61D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072444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>
          <a:extLst>
            <a:ext uri="{FF2B5EF4-FFF2-40B4-BE49-F238E27FC236}">
              <a16:creationId xmlns:a16="http://schemas.microsoft.com/office/drawing/2014/main" id="{16579A6C-BD71-73E5-7CB5-A152B9EF30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5:notes">
            <a:extLst>
              <a:ext uri="{FF2B5EF4-FFF2-40B4-BE49-F238E27FC236}">
                <a16:creationId xmlns:a16="http://schemas.microsoft.com/office/drawing/2014/main" id="{31114F42-D64E-73E8-2D10-D22AA347C15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5:notes">
            <a:extLst>
              <a:ext uri="{FF2B5EF4-FFF2-40B4-BE49-F238E27FC236}">
                <a16:creationId xmlns:a16="http://schemas.microsoft.com/office/drawing/2014/main" id="{ECC1EA03-2D2D-885D-B202-519220EC780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875398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>
          <a:extLst>
            <a:ext uri="{FF2B5EF4-FFF2-40B4-BE49-F238E27FC236}">
              <a16:creationId xmlns:a16="http://schemas.microsoft.com/office/drawing/2014/main" id="{19417CEC-0F9A-A734-1F6D-0AD69A8575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5:notes">
            <a:extLst>
              <a:ext uri="{FF2B5EF4-FFF2-40B4-BE49-F238E27FC236}">
                <a16:creationId xmlns:a16="http://schemas.microsoft.com/office/drawing/2014/main" id="{9AB7D9B8-6D3D-9DD8-0BBA-26FB4FE7987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5:notes">
            <a:extLst>
              <a:ext uri="{FF2B5EF4-FFF2-40B4-BE49-F238E27FC236}">
                <a16:creationId xmlns:a16="http://schemas.microsoft.com/office/drawing/2014/main" id="{76B84CFD-8BD7-B2B6-27F6-83BD3444038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77240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>
          <a:extLst>
            <a:ext uri="{FF2B5EF4-FFF2-40B4-BE49-F238E27FC236}">
              <a16:creationId xmlns:a16="http://schemas.microsoft.com/office/drawing/2014/main" id="{9A879F24-4C79-B07C-2C6A-1B0B46BE94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5:notes">
            <a:extLst>
              <a:ext uri="{FF2B5EF4-FFF2-40B4-BE49-F238E27FC236}">
                <a16:creationId xmlns:a16="http://schemas.microsoft.com/office/drawing/2014/main" id="{9755B8BF-674D-6040-0EB3-39F4269084E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Mention role Thriven played in project!</a:t>
            </a:r>
            <a:endParaRPr dirty="0"/>
          </a:p>
        </p:txBody>
      </p:sp>
      <p:sp>
        <p:nvSpPr>
          <p:cNvPr id="195" name="Google Shape;195;p15:notes">
            <a:extLst>
              <a:ext uri="{FF2B5EF4-FFF2-40B4-BE49-F238E27FC236}">
                <a16:creationId xmlns:a16="http://schemas.microsoft.com/office/drawing/2014/main" id="{4D56A83C-D826-E84D-F949-698E640299A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47469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>
          <a:extLst>
            <a:ext uri="{FF2B5EF4-FFF2-40B4-BE49-F238E27FC236}">
              <a16:creationId xmlns:a16="http://schemas.microsoft.com/office/drawing/2014/main" id="{BE69D487-97A4-F19C-088E-9B8A4D86BD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6:notes">
            <a:extLst>
              <a:ext uri="{FF2B5EF4-FFF2-40B4-BE49-F238E27FC236}">
                <a16:creationId xmlns:a16="http://schemas.microsoft.com/office/drawing/2014/main" id="{58CC60C9-E2A3-1F24-6214-1F15B4AB78A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6:notes">
            <a:extLst>
              <a:ext uri="{FF2B5EF4-FFF2-40B4-BE49-F238E27FC236}">
                <a16:creationId xmlns:a16="http://schemas.microsoft.com/office/drawing/2014/main" id="{CCE65D5A-1C49-ECEE-CD3D-51671FCDF3E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978403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>
          <a:extLst>
            <a:ext uri="{FF2B5EF4-FFF2-40B4-BE49-F238E27FC236}">
              <a16:creationId xmlns:a16="http://schemas.microsoft.com/office/drawing/2014/main" id="{17286952-48FE-9D4F-3B82-98F350DFC8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8:notes">
            <a:extLst>
              <a:ext uri="{FF2B5EF4-FFF2-40B4-BE49-F238E27FC236}">
                <a16:creationId xmlns:a16="http://schemas.microsoft.com/office/drawing/2014/main" id="{F8322F86-C9E8-50B3-28AE-80FB8C892A8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8:notes">
            <a:extLst>
              <a:ext uri="{FF2B5EF4-FFF2-40B4-BE49-F238E27FC236}">
                <a16:creationId xmlns:a16="http://schemas.microsoft.com/office/drawing/2014/main" id="{2993A6EE-4DD4-00D2-2BB6-CC5034DA891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77369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>
          <a:extLst>
            <a:ext uri="{FF2B5EF4-FFF2-40B4-BE49-F238E27FC236}">
              <a16:creationId xmlns:a16="http://schemas.microsoft.com/office/drawing/2014/main" id="{4FF78D5A-5CE8-F036-28BE-9D33612344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9:notes">
            <a:extLst>
              <a:ext uri="{FF2B5EF4-FFF2-40B4-BE49-F238E27FC236}">
                <a16:creationId xmlns:a16="http://schemas.microsoft.com/office/drawing/2014/main" id="{E8BE8D71-FD40-DC37-432B-52C620024D5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9:notes">
            <a:extLst>
              <a:ext uri="{FF2B5EF4-FFF2-40B4-BE49-F238E27FC236}">
                <a16:creationId xmlns:a16="http://schemas.microsoft.com/office/drawing/2014/main" id="{1535C4A0-98C6-272A-8AD3-69E198B8618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491752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.png"/><Relationship Id="rId7" Type="http://schemas.openxmlformats.org/officeDocument/2006/relationships/hyperlink" Target="https://climatesnapshots.rutgers.edu/disability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resources.hud.gov/" TargetMode="External"/><Relationship Id="rId5" Type="http://schemas.openxmlformats.org/officeDocument/2006/relationships/hyperlink" Target="https://www.shanj.org/sha-integrated-community-project/" TargetMode="External"/><Relationship Id="rId4" Type="http://schemas.openxmlformats.org/officeDocument/2006/relationships/hyperlink" Target="https://www.shanj.org/housing-hub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3"/>
          <p:cNvSpPr txBox="1"/>
          <p:nvPr/>
        </p:nvSpPr>
        <p:spPr>
          <a:xfrm>
            <a:off x="452626" y="1097280"/>
            <a:ext cx="956005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Aging in Supportive Housing Guide </a:t>
            </a:r>
            <a:endParaRPr/>
          </a:p>
        </p:txBody>
      </p:sp>
      <p:sp>
        <p:nvSpPr>
          <p:cNvPr id="178" name="Google Shape;178;p13"/>
          <p:cNvSpPr txBox="1"/>
          <p:nvPr/>
        </p:nvSpPr>
        <p:spPr>
          <a:xfrm>
            <a:off x="452626" y="1902355"/>
            <a:ext cx="7187039" cy="2954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Is Included</a:t>
            </a:r>
            <a:endParaRPr dirty="0"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Ten successful supportive housing project profiles</a:t>
            </a:r>
            <a:endParaRPr dirty="0"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Supportive housing projects in the pipeline</a:t>
            </a:r>
            <a:endParaRPr dirty="0"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Other age-only noteworthy projects</a:t>
            </a:r>
            <a:endParaRPr dirty="0"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Appendix of funding sources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13" descr="Group Diverse Of People With Disabilities Work Together In Office Disabled  Different People Stand In Raw And Communicate With Mobile Phone Laptop  Handicapped Persons Work Vector Illustration Stock Illustration - Download  Image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13" descr="Group Diverse Of People With Disabilities Work Together In Office Disabled  Different People Stand In Raw And Communicate With Mobile Phone Laptop  Handicapped Persons Work Vector Illustration Stock Illustration - Download  Image"/>
          <p:cNvSpPr/>
          <p:nvPr/>
        </p:nvSpPr>
        <p:spPr>
          <a:xfrm>
            <a:off x="6096000" y="34290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1" name="Google Shape;181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29049" y="741984"/>
            <a:ext cx="4141403" cy="52753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4"/>
          <p:cNvSpPr txBox="1"/>
          <p:nvPr/>
        </p:nvSpPr>
        <p:spPr>
          <a:xfrm>
            <a:off x="452626" y="1097280"/>
            <a:ext cx="956005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Aging in Supportive Housing Guide </a:t>
            </a:r>
            <a:endParaRPr/>
          </a:p>
        </p:txBody>
      </p:sp>
      <p:sp>
        <p:nvSpPr>
          <p:cNvPr id="187" name="Google Shape;187;p14"/>
          <p:cNvSpPr txBox="1"/>
          <p:nvPr/>
        </p:nvSpPr>
        <p:spPr>
          <a:xfrm>
            <a:off x="5413248" y="2353906"/>
            <a:ext cx="6461761" cy="3570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Development teams include SHA members and partners</a:t>
            </a:r>
            <a:endParaRPr sz="2200" dirty="0"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Vary in size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Different funding sources</a:t>
            </a:r>
            <a:endParaRPr sz="2200" dirty="0"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Located in municipalities of different sizes across NJ</a:t>
            </a:r>
            <a:endParaRPr sz="2200" dirty="0"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Homes for populations with different service needs </a:t>
            </a:r>
            <a:endParaRPr sz="2200" dirty="0"/>
          </a:p>
          <a:p>
            <a:pPr marL="457200" marR="0" lvl="0" indent="-279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14" descr="Group Diverse Of People With Disabilities Work Together In Office Disabled  Different People Stand In Raw And Communicate With Mobile Phone Laptop  Handicapped Persons Work Vector Illustration Stock Illustration - Download  Image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14" descr="Group Diverse Of People With Disabilities Work Together In Office Disabled  Different People Stand In Raw And Communicate With Mobile Phone Laptop  Handicapped Persons Work Vector Illustration Stock Illustration - Download  Image"/>
          <p:cNvSpPr/>
          <p:nvPr/>
        </p:nvSpPr>
        <p:spPr>
          <a:xfrm>
            <a:off x="6096000" y="34290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14"/>
          <p:cNvSpPr txBox="1"/>
          <p:nvPr/>
        </p:nvSpPr>
        <p:spPr>
          <a:xfrm>
            <a:off x="6400800" y="1682055"/>
            <a:ext cx="3744618" cy="671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Projects Selected</a:t>
            </a:r>
            <a:endParaRPr/>
          </a:p>
        </p:txBody>
      </p:sp>
      <p:pic>
        <p:nvPicPr>
          <p:cNvPr id="191" name="Google Shape;191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6983" y="2071098"/>
            <a:ext cx="4524889" cy="3020604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14"/>
          <p:cNvSpPr txBox="1"/>
          <p:nvPr/>
        </p:nvSpPr>
        <p:spPr>
          <a:xfrm>
            <a:off x="2123768" y="5067528"/>
            <a:ext cx="267481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St. Paul the Apostle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5"/>
          <p:cNvSpPr txBox="1"/>
          <p:nvPr/>
        </p:nvSpPr>
        <p:spPr>
          <a:xfrm>
            <a:off x="452626" y="1097280"/>
            <a:ext cx="956005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Aging in Supportive Housing Guide </a:t>
            </a:r>
            <a:endParaRPr dirty="0"/>
          </a:p>
        </p:txBody>
      </p:sp>
      <p:sp>
        <p:nvSpPr>
          <p:cNvPr id="198" name="Google Shape;198;p15"/>
          <p:cNvSpPr txBox="1"/>
          <p:nvPr/>
        </p:nvSpPr>
        <p:spPr>
          <a:xfrm>
            <a:off x="452626" y="2200203"/>
            <a:ext cx="7604764" cy="3754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Basic information: Location, cost, project type, total homes, completion date, developer</a:t>
            </a:r>
            <a:endParaRPr dirty="0"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History, description, and benefit to municipality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Development tips</a:t>
            </a:r>
            <a:endParaRPr dirty="0"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Services provided to residents</a:t>
            </a:r>
            <a:endParaRPr dirty="0"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Capital stack of funding sources</a:t>
            </a:r>
            <a:endParaRPr dirty="0"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Members of project team</a:t>
            </a:r>
            <a:endParaRPr lang="en-US" sz="2000" dirty="0"/>
          </a:p>
          <a:p>
            <a:pPr marL="457200" marR="0" lvl="0" indent="-279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15" descr="Group Diverse Of People With Disabilities Work Together In Office Disabled  Different People Stand In Raw And Communicate With Mobile Phone Laptop  Handicapped Persons Work Vector Illustration Stock Illustration - Download  Image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15" descr="Group Diverse Of People With Disabilities Work Together In Office Disabled  Different People Stand In Raw And Communicate With Mobile Phone Laptop  Handicapped Persons Work Vector Illustration Stock Illustration - Download  Image"/>
          <p:cNvSpPr/>
          <p:nvPr/>
        </p:nvSpPr>
        <p:spPr>
          <a:xfrm>
            <a:off x="6096000" y="34290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1" name="Google Shape;201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46848" y="938784"/>
            <a:ext cx="3934264" cy="4967323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15"/>
          <p:cNvSpPr txBox="1"/>
          <p:nvPr/>
        </p:nvSpPr>
        <p:spPr>
          <a:xfrm>
            <a:off x="688576" y="1419243"/>
            <a:ext cx="5191825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 Profiles</a:t>
            </a:r>
            <a:endParaRPr dirty="0"/>
          </a:p>
        </p:txBody>
      </p:sp>
      <p:sp>
        <p:nvSpPr>
          <p:cNvPr id="2" name="Right Arrow 1">
            <a:extLst>
              <a:ext uri="{FF2B5EF4-FFF2-40B4-BE49-F238E27FC236}">
                <a16:creationId xmlns:a16="http://schemas.microsoft.com/office/drawing/2014/main" id="{088500EB-75B0-2933-1A6F-037C6C4F61DC}"/>
              </a:ext>
            </a:extLst>
          </p:cNvPr>
          <p:cNvSpPr/>
          <p:nvPr/>
        </p:nvSpPr>
        <p:spPr>
          <a:xfrm>
            <a:off x="7155180" y="5059680"/>
            <a:ext cx="783336" cy="37490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C9981463-59B6-91F8-696D-FAB35A086063}"/>
              </a:ext>
            </a:extLst>
          </p:cNvPr>
          <p:cNvSpPr/>
          <p:nvPr/>
        </p:nvSpPr>
        <p:spPr>
          <a:xfrm>
            <a:off x="7026449" y="1779914"/>
            <a:ext cx="783336" cy="37490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Left Arrow 4">
            <a:extLst>
              <a:ext uri="{FF2B5EF4-FFF2-40B4-BE49-F238E27FC236}">
                <a16:creationId xmlns:a16="http://schemas.microsoft.com/office/drawing/2014/main" id="{EB33418C-6DDA-8DF8-9FBD-ED65BABCA5F0}"/>
              </a:ext>
            </a:extLst>
          </p:cNvPr>
          <p:cNvSpPr/>
          <p:nvPr/>
        </p:nvSpPr>
        <p:spPr>
          <a:xfrm>
            <a:off x="11151834" y="5059680"/>
            <a:ext cx="849677" cy="48463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>
          <a:extLst>
            <a:ext uri="{FF2B5EF4-FFF2-40B4-BE49-F238E27FC236}">
              <a16:creationId xmlns:a16="http://schemas.microsoft.com/office/drawing/2014/main" id="{682FC934-FE52-07E7-A4BD-C197AB0380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5">
            <a:extLst>
              <a:ext uri="{FF2B5EF4-FFF2-40B4-BE49-F238E27FC236}">
                <a16:creationId xmlns:a16="http://schemas.microsoft.com/office/drawing/2014/main" id="{5259CC79-4A3D-82B6-A728-45D61644A3C5}"/>
              </a:ext>
            </a:extLst>
          </p:cNvPr>
          <p:cNvSpPr txBox="1"/>
          <p:nvPr/>
        </p:nvSpPr>
        <p:spPr>
          <a:xfrm>
            <a:off x="452626" y="1097280"/>
            <a:ext cx="956005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Bob Gordon Senior Living Project</a:t>
            </a:r>
            <a:endParaRPr lang="en-US" dirty="0"/>
          </a:p>
        </p:txBody>
      </p:sp>
      <p:sp>
        <p:nvSpPr>
          <p:cNvPr id="198" name="Google Shape;198;p15">
            <a:extLst>
              <a:ext uri="{FF2B5EF4-FFF2-40B4-BE49-F238E27FC236}">
                <a16:creationId xmlns:a16="http://schemas.microsoft.com/office/drawing/2014/main" id="{D88C9833-0A88-0095-B82D-86219F45F800}"/>
              </a:ext>
            </a:extLst>
          </p:cNvPr>
          <p:cNvSpPr txBox="1"/>
          <p:nvPr/>
        </p:nvSpPr>
        <p:spPr>
          <a:xfrm>
            <a:off x="452626" y="1901275"/>
            <a:ext cx="7618478" cy="3323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Location: Borough of Fair Lawn, Bergen County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Total Development Cost: $21,581,086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 Type: New Construction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Total Homes: 85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 Completion: 2020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Developer: Bergen County’s United Way/Madeline Housing Partners LLC. and Penwal Affordable Housing</a:t>
            </a: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15" descr="Group Diverse Of People With Disabilities Work Together In Office Disabled  Different People Stand In Raw And Communicate With Mobile Phone Laptop  Handicapped Persons Work Vector Illustration Stock Illustration - Download  Image">
            <a:extLst>
              <a:ext uri="{FF2B5EF4-FFF2-40B4-BE49-F238E27FC236}">
                <a16:creationId xmlns:a16="http://schemas.microsoft.com/office/drawing/2014/main" id="{AAE17155-BF11-E8B1-6957-3DBF58FEA9B1}"/>
              </a:ext>
            </a:extLst>
          </p:cNvPr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15" descr="Group Diverse Of People With Disabilities Work Together In Office Disabled  Different People Stand In Raw And Communicate With Mobile Phone Laptop  Handicapped Persons Work Vector Illustration Stock Illustration - Download  Image">
            <a:extLst>
              <a:ext uri="{FF2B5EF4-FFF2-40B4-BE49-F238E27FC236}">
                <a16:creationId xmlns:a16="http://schemas.microsoft.com/office/drawing/2014/main" id="{D2695725-3971-4326-C1C9-55985C351D12}"/>
              </a:ext>
            </a:extLst>
          </p:cNvPr>
          <p:cNvSpPr/>
          <p:nvPr/>
        </p:nvSpPr>
        <p:spPr>
          <a:xfrm>
            <a:off x="6096000" y="34290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85DAFB-B8F3-037D-7776-0C472E1DBD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8046" y="1241522"/>
            <a:ext cx="4205986" cy="2894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0091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>
          <a:extLst>
            <a:ext uri="{FF2B5EF4-FFF2-40B4-BE49-F238E27FC236}">
              <a16:creationId xmlns:a16="http://schemas.microsoft.com/office/drawing/2014/main" id="{0CB33D15-1767-117D-9F0C-32A15C6219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5">
            <a:extLst>
              <a:ext uri="{FF2B5EF4-FFF2-40B4-BE49-F238E27FC236}">
                <a16:creationId xmlns:a16="http://schemas.microsoft.com/office/drawing/2014/main" id="{FA97683A-50AA-7C8B-CB51-0EF59EC82019}"/>
              </a:ext>
            </a:extLst>
          </p:cNvPr>
          <p:cNvSpPr txBox="1"/>
          <p:nvPr/>
        </p:nvSpPr>
        <p:spPr>
          <a:xfrm>
            <a:off x="452626" y="1097280"/>
            <a:ext cx="956005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Hartford Village</a:t>
            </a:r>
            <a:endParaRPr lang="en-US" dirty="0"/>
          </a:p>
        </p:txBody>
      </p:sp>
      <p:sp>
        <p:nvSpPr>
          <p:cNvPr id="198" name="Google Shape;198;p15">
            <a:extLst>
              <a:ext uri="{FF2B5EF4-FFF2-40B4-BE49-F238E27FC236}">
                <a16:creationId xmlns:a16="http://schemas.microsoft.com/office/drawing/2014/main" id="{FA7F3F65-7F54-7C55-5129-91AB83286857}"/>
              </a:ext>
            </a:extLst>
          </p:cNvPr>
          <p:cNvSpPr txBox="1"/>
          <p:nvPr/>
        </p:nvSpPr>
        <p:spPr>
          <a:xfrm>
            <a:off x="452626" y="1901275"/>
            <a:ext cx="7618478" cy="3323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Location: Medford Township, Burlington County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Total Development Cost: $15,039,286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 Type: New Construction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Total Homes: 71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 Completion: 2022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Developer: Volunteers of America Delaware Valley 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(VOADV) Property</a:t>
            </a: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15" descr="Group Diverse Of People With Disabilities Work Together In Office Disabled  Different People Stand In Raw And Communicate With Mobile Phone Laptop  Handicapped Persons Work Vector Illustration Stock Illustration - Download  Image">
            <a:extLst>
              <a:ext uri="{FF2B5EF4-FFF2-40B4-BE49-F238E27FC236}">
                <a16:creationId xmlns:a16="http://schemas.microsoft.com/office/drawing/2014/main" id="{ACB207FB-A8B6-0F06-FE18-92AE1EE69FCF}"/>
              </a:ext>
            </a:extLst>
          </p:cNvPr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15" descr="Group Diverse Of People With Disabilities Work Together In Office Disabled  Different People Stand In Raw And Communicate With Mobile Phone Laptop  Handicapped Persons Work Vector Illustration Stock Illustration - Download  Image">
            <a:extLst>
              <a:ext uri="{FF2B5EF4-FFF2-40B4-BE49-F238E27FC236}">
                <a16:creationId xmlns:a16="http://schemas.microsoft.com/office/drawing/2014/main" id="{1EE1220C-853E-3CBB-1E8E-951E097E42CB}"/>
              </a:ext>
            </a:extLst>
          </p:cNvPr>
          <p:cNvSpPr/>
          <p:nvPr/>
        </p:nvSpPr>
        <p:spPr>
          <a:xfrm>
            <a:off x="6096000" y="34290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849187-62A6-5951-D518-8CE25808B3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1679775"/>
            <a:ext cx="4888992" cy="3409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4779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>
          <a:extLst>
            <a:ext uri="{FF2B5EF4-FFF2-40B4-BE49-F238E27FC236}">
              <a16:creationId xmlns:a16="http://schemas.microsoft.com/office/drawing/2014/main" id="{2AFFFB26-8DB8-E7B3-FA1A-100F5F9FF0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5">
            <a:extLst>
              <a:ext uri="{FF2B5EF4-FFF2-40B4-BE49-F238E27FC236}">
                <a16:creationId xmlns:a16="http://schemas.microsoft.com/office/drawing/2014/main" id="{64D0EDFB-6E53-E9B5-8404-51A2FCBAAC72}"/>
              </a:ext>
            </a:extLst>
          </p:cNvPr>
          <p:cNvSpPr txBox="1"/>
          <p:nvPr/>
        </p:nvSpPr>
        <p:spPr>
          <a:xfrm>
            <a:off x="452626" y="1097280"/>
            <a:ext cx="956005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Montvale Supportive Housing</a:t>
            </a:r>
            <a:endParaRPr lang="en-US" dirty="0"/>
          </a:p>
        </p:txBody>
      </p:sp>
      <p:sp>
        <p:nvSpPr>
          <p:cNvPr id="198" name="Google Shape;198;p15">
            <a:extLst>
              <a:ext uri="{FF2B5EF4-FFF2-40B4-BE49-F238E27FC236}">
                <a16:creationId xmlns:a16="http://schemas.microsoft.com/office/drawing/2014/main" id="{395D499D-1549-E73A-E555-7267F5D9A312}"/>
              </a:ext>
            </a:extLst>
          </p:cNvPr>
          <p:cNvSpPr txBox="1"/>
          <p:nvPr/>
        </p:nvSpPr>
        <p:spPr>
          <a:xfrm>
            <a:off x="452626" y="1901275"/>
            <a:ext cx="7618478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Location: Borough of Montvale, Bergen County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 Type: Renovation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Total Homes: 14</a:t>
            </a:r>
          </a:p>
          <a:p>
            <a:pPr lvl="2">
              <a:lnSpc>
                <a:spcPct val="150000"/>
              </a:lnSpc>
              <a:buClr>
                <a:schemeClr val="dk1"/>
              </a:buClr>
              <a:buSzPts val="2000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* 10 affordable one-bedroom apartments and a 4-bedroom group home. 	Apartments are for individuals who are aging, and the group home for 	individuals with intellectual and developmental disabilities.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 Completion: 2018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Developer: Bergen County’s United Way/Madeline </a:t>
            </a: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Housing Partners LLC.</a:t>
            </a:r>
          </a:p>
        </p:txBody>
      </p:sp>
      <p:sp>
        <p:nvSpPr>
          <p:cNvPr id="199" name="Google Shape;199;p15" descr="Group Diverse Of People With Disabilities Work Together In Office Disabled  Different People Stand In Raw And Communicate With Mobile Phone Laptop  Handicapped Persons Work Vector Illustration Stock Illustration - Download  Image">
            <a:extLst>
              <a:ext uri="{FF2B5EF4-FFF2-40B4-BE49-F238E27FC236}">
                <a16:creationId xmlns:a16="http://schemas.microsoft.com/office/drawing/2014/main" id="{5B129550-4346-A642-E6CE-3F2454599BA1}"/>
              </a:ext>
            </a:extLst>
          </p:cNvPr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15" descr="Group Diverse Of People With Disabilities Work Together In Office Disabled  Different People Stand In Raw And Communicate With Mobile Phone Laptop  Handicapped Persons Work Vector Illustration Stock Illustration - Download  Image">
            <a:extLst>
              <a:ext uri="{FF2B5EF4-FFF2-40B4-BE49-F238E27FC236}">
                <a16:creationId xmlns:a16="http://schemas.microsoft.com/office/drawing/2014/main" id="{A51D8E0C-2EF5-E9D9-FCCB-A25B70AAEEFA}"/>
              </a:ext>
            </a:extLst>
          </p:cNvPr>
          <p:cNvSpPr/>
          <p:nvPr/>
        </p:nvSpPr>
        <p:spPr>
          <a:xfrm>
            <a:off x="6096000" y="34290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FB7242-5C22-1079-0C96-AAC05B04E5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9520" y="1959187"/>
            <a:ext cx="4149854" cy="281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8042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>
          <a:extLst>
            <a:ext uri="{FF2B5EF4-FFF2-40B4-BE49-F238E27FC236}">
              <a16:creationId xmlns:a16="http://schemas.microsoft.com/office/drawing/2014/main" id="{6B8DFD1D-7F50-EED6-1C89-CE883D3DE1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5">
            <a:extLst>
              <a:ext uri="{FF2B5EF4-FFF2-40B4-BE49-F238E27FC236}">
                <a16:creationId xmlns:a16="http://schemas.microsoft.com/office/drawing/2014/main" id="{8D0DC0DA-A443-2373-442C-77A9188E58E9}"/>
              </a:ext>
            </a:extLst>
          </p:cNvPr>
          <p:cNvSpPr txBox="1"/>
          <p:nvPr/>
        </p:nvSpPr>
        <p:spPr>
          <a:xfrm>
            <a:off x="452626" y="1097280"/>
            <a:ext cx="956005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Osprey Point Apartments</a:t>
            </a:r>
            <a:endParaRPr lang="en-US" dirty="0"/>
          </a:p>
        </p:txBody>
      </p:sp>
      <p:sp>
        <p:nvSpPr>
          <p:cNvPr id="198" name="Google Shape;198;p15">
            <a:extLst>
              <a:ext uri="{FF2B5EF4-FFF2-40B4-BE49-F238E27FC236}">
                <a16:creationId xmlns:a16="http://schemas.microsoft.com/office/drawing/2014/main" id="{20BCD701-FEBD-698D-329E-6B3DB49AEB87}"/>
              </a:ext>
            </a:extLst>
          </p:cNvPr>
          <p:cNvSpPr txBox="1"/>
          <p:nvPr/>
        </p:nvSpPr>
        <p:spPr>
          <a:xfrm>
            <a:off x="452626" y="1901275"/>
            <a:ext cx="7618478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Location: Borough of Little Ferry, Bergen County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Total Development Cost: $28,138,636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 Type: New Construction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Total Homes: 85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 Completion: 2023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Developer: Regan Development Corporation</a:t>
            </a:r>
          </a:p>
        </p:txBody>
      </p:sp>
      <p:sp>
        <p:nvSpPr>
          <p:cNvPr id="199" name="Google Shape;199;p15" descr="Group Diverse Of People With Disabilities Work Together In Office Disabled  Different People Stand In Raw And Communicate With Mobile Phone Laptop  Handicapped Persons Work Vector Illustration Stock Illustration - Download  Image">
            <a:extLst>
              <a:ext uri="{FF2B5EF4-FFF2-40B4-BE49-F238E27FC236}">
                <a16:creationId xmlns:a16="http://schemas.microsoft.com/office/drawing/2014/main" id="{1DCE5BE5-F4FF-AF35-7E5B-1512DA9614E0}"/>
              </a:ext>
            </a:extLst>
          </p:cNvPr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15" descr="Group Diverse Of People With Disabilities Work Together In Office Disabled  Different People Stand In Raw And Communicate With Mobile Phone Laptop  Handicapped Persons Work Vector Illustration Stock Illustration - Download  Image">
            <a:extLst>
              <a:ext uri="{FF2B5EF4-FFF2-40B4-BE49-F238E27FC236}">
                <a16:creationId xmlns:a16="http://schemas.microsoft.com/office/drawing/2014/main" id="{3CFB3541-9440-D051-D86A-58F8644B26D7}"/>
              </a:ext>
            </a:extLst>
          </p:cNvPr>
          <p:cNvSpPr/>
          <p:nvPr/>
        </p:nvSpPr>
        <p:spPr>
          <a:xfrm>
            <a:off x="6096000" y="34290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73546B-585B-CAD7-7A64-2C883CC551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1655426"/>
            <a:ext cx="5145314" cy="354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3335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>
          <a:extLst>
            <a:ext uri="{FF2B5EF4-FFF2-40B4-BE49-F238E27FC236}">
              <a16:creationId xmlns:a16="http://schemas.microsoft.com/office/drawing/2014/main" id="{BC1E49D3-F889-9E58-AAA8-A8E2EE7801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5">
            <a:extLst>
              <a:ext uri="{FF2B5EF4-FFF2-40B4-BE49-F238E27FC236}">
                <a16:creationId xmlns:a16="http://schemas.microsoft.com/office/drawing/2014/main" id="{91A7E93C-445A-B78C-F961-062E3A74CD94}"/>
              </a:ext>
            </a:extLst>
          </p:cNvPr>
          <p:cNvSpPr txBox="1"/>
          <p:nvPr/>
        </p:nvSpPr>
        <p:spPr>
          <a:xfrm>
            <a:off x="452626" y="1097280"/>
            <a:ext cx="956005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Residences at Upper Saddle River</a:t>
            </a:r>
            <a:endParaRPr lang="en-US" dirty="0"/>
          </a:p>
        </p:txBody>
      </p:sp>
      <p:sp>
        <p:nvSpPr>
          <p:cNvPr id="198" name="Google Shape;198;p15">
            <a:extLst>
              <a:ext uri="{FF2B5EF4-FFF2-40B4-BE49-F238E27FC236}">
                <a16:creationId xmlns:a16="http://schemas.microsoft.com/office/drawing/2014/main" id="{20FB45F8-D391-A9DB-57A0-83843DCB3C4C}"/>
              </a:ext>
            </a:extLst>
          </p:cNvPr>
          <p:cNvSpPr txBox="1"/>
          <p:nvPr/>
        </p:nvSpPr>
        <p:spPr>
          <a:xfrm>
            <a:off x="452625" y="1688594"/>
            <a:ext cx="8343031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Location: Borough of Upper Saddle River, </a:t>
            </a: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Bergen County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Total Development Cost: $25,636,511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 Type: New Construction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Total Homes: 70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 Completion: 2023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Developer: Housing Development Corporation of </a:t>
            </a: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Bergen County; Development Consultant:  Monarch Housing Associates</a:t>
            </a:r>
          </a:p>
        </p:txBody>
      </p:sp>
      <p:sp>
        <p:nvSpPr>
          <p:cNvPr id="199" name="Google Shape;199;p15" descr="Group Diverse Of People With Disabilities Work Together In Office Disabled  Different People Stand In Raw And Communicate With Mobile Phone Laptop  Handicapped Persons Work Vector Illustration Stock Illustration - Download  Image">
            <a:extLst>
              <a:ext uri="{FF2B5EF4-FFF2-40B4-BE49-F238E27FC236}">
                <a16:creationId xmlns:a16="http://schemas.microsoft.com/office/drawing/2014/main" id="{FA4BC0A6-F5FF-EC6E-8207-FA1F7C2290A6}"/>
              </a:ext>
            </a:extLst>
          </p:cNvPr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15" descr="Group Diverse Of People With Disabilities Work Together In Office Disabled  Different People Stand In Raw And Communicate With Mobile Phone Laptop  Handicapped Persons Work Vector Illustration Stock Illustration - Download  Image">
            <a:extLst>
              <a:ext uri="{FF2B5EF4-FFF2-40B4-BE49-F238E27FC236}">
                <a16:creationId xmlns:a16="http://schemas.microsoft.com/office/drawing/2014/main" id="{DB46CB74-423A-13CB-FECC-219DD4CC5642}"/>
              </a:ext>
            </a:extLst>
          </p:cNvPr>
          <p:cNvSpPr/>
          <p:nvPr/>
        </p:nvSpPr>
        <p:spPr>
          <a:xfrm>
            <a:off x="6096000" y="34290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F015E4-DE38-1CF8-0D8E-3623F8229D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3165" y="1814286"/>
            <a:ext cx="5714346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2249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>
          <a:extLst>
            <a:ext uri="{FF2B5EF4-FFF2-40B4-BE49-F238E27FC236}">
              <a16:creationId xmlns:a16="http://schemas.microsoft.com/office/drawing/2014/main" id="{C671D083-D05E-E6CC-7C60-13116B3C2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5">
            <a:extLst>
              <a:ext uri="{FF2B5EF4-FFF2-40B4-BE49-F238E27FC236}">
                <a16:creationId xmlns:a16="http://schemas.microsoft.com/office/drawing/2014/main" id="{281C26FE-7ABB-201C-C260-6064C16E9725}"/>
              </a:ext>
            </a:extLst>
          </p:cNvPr>
          <p:cNvSpPr txBox="1"/>
          <p:nvPr/>
        </p:nvSpPr>
        <p:spPr>
          <a:xfrm>
            <a:off x="452626" y="1097280"/>
            <a:ext cx="956005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Springside School Apartments</a:t>
            </a:r>
            <a:endParaRPr lang="en-US" dirty="0"/>
          </a:p>
        </p:txBody>
      </p:sp>
      <p:sp>
        <p:nvSpPr>
          <p:cNvPr id="198" name="Google Shape;198;p15">
            <a:extLst>
              <a:ext uri="{FF2B5EF4-FFF2-40B4-BE49-F238E27FC236}">
                <a16:creationId xmlns:a16="http://schemas.microsoft.com/office/drawing/2014/main" id="{166CDEA9-2F71-F74F-3386-5E4C429CD839}"/>
              </a:ext>
            </a:extLst>
          </p:cNvPr>
          <p:cNvSpPr txBox="1"/>
          <p:nvPr/>
        </p:nvSpPr>
        <p:spPr>
          <a:xfrm>
            <a:off x="452626" y="1901275"/>
            <a:ext cx="7618478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Location: Burlington Township, Burlington County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Total Development Cost: $18,204,554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 Type: Renovation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Total Homes: 75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 Completion: 2014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Developer: Conifer; Architect:  Thriven Design</a:t>
            </a:r>
          </a:p>
        </p:txBody>
      </p:sp>
      <p:sp>
        <p:nvSpPr>
          <p:cNvPr id="199" name="Google Shape;199;p15" descr="Group Diverse Of People With Disabilities Work Together In Office Disabled  Different People Stand In Raw And Communicate With Mobile Phone Laptop  Handicapped Persons Work Vector Illustration Stock Illustration - Download  Image">
            <a:extLst>
              <a:ext uri="{FF2B5EF4-FFF2-40B4-BE49-F238E27FC236}">
                <a16:creationId xmlns:a16="http://schemas.microsoft.com/office/drawing/2014/main" id="{21493BC2-DBC6-AF35-BDE2-9BC605B8636C}"/>
              </a:ext>
            </a:extLst>
          </p:cNvPr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15" descr="Group Diverse Of People With Disabilities Work Together In Office Disabled  Different People Stand In Raw And Communicate With Mobile Phone Laptop  Handicapped Persons Work Vector Illustration Stock Illustration - Download  Image">
            <a:extLst>
              <a:ext uri="{FF2B5EF4-FFF2-40B4-BE49-F238E27FC236}">
                <a16:creationId xmlns:a16="http://schemas.microsoft.com/office/drawing/2014/main" id="{C603AE0F-5155-A3CA-3BCB-AF5EA35E1C3F}"/>
              </a:ext>
            </a:extLst>
          </p:cNvPr>
          <p:cNvSpPr/>
          <p:nvPr/>
        </p:nvSpPr>
        <p:spPr>
          <a:xfrm>
            <a:off x="6096000" y="34290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D1F8AD-4497-DA92-B1D2-80D5C82BD2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9131" y="1444096"/>
            <a:ext cx="4794250" cy="3350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9427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>
          <a:extLst>
            <a:ext uri="{FF2B5EF4-FFF2-40B4-BE49-F238E27FC236}">
              <a16:creationId xmlns:a16="http://schemas.microsoft.com/office/drawing/2014/main" id="{E5AF3709-A45D-DC28-C4D3-9DC7F65521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5">
            <a:extLst>
              <a:ext uri="{FF2B5EF4-FFF2-40B4-BE49-F238E27FC236}">
                <a16:creationId xmlns:a16="http://schemas.microsoft.com/office/drawing/2014/main" id="{5BE104A3-166C-F354-282C-033095149CC1}"/>
              </a:ext>
            </a:extLst>
          </p:cNvPr>
          <p:cNvSpPr txBox="1"/>
          <p:nvPr/>
        </p:nvSpPr>
        <p:spPr>
          <a:xfrm>
            <a:off x="452626" y="1097280"/>
            <a:ext cx="956005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St. Paul the Apostle</a:t>
            </a:r>
            <a:endParaRPr lang="en-US" dirty="0"/>
          </a:p>
        </p:txBody>
      </p:sp>
      <p:sp>
        <p:nvSpPr>
          <p:cNvPr id="198" name="Google Shape;198;p15">
            <a:extLst>
              <a:ext uri="{FF2B5EF4-FFF2-40B4-BE49-F238E27FC236}">
                <a16:creationId xmlns:a16="http://schemas.microsoft.com/office/drawing/2014/main" id="{83C35C82-C064-441D-60C5-B55E4CC9B571}"/>
              </a:ext>
            </a:extLst>
          </p:cNvPr>
          <p:cNvSpPr txBox="1"/>
          <p:nvPr/>
        </p:nvSpPr>
        <p:spPr>
          <a:xfrm>
            <a:off x="440795" y="1688594"/>
            <a:ext cx="7618478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Location: Township of Edison, Middlesex County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Total Development Cost: $11,280,490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 Type: New Construction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Total Homes: 42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 Completion: 2021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Developer: Domus Corporation and </a:t>
            </a: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Metuchen Community Services Corporation; 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Development Consultant: Monarch Housing Associates</a:t>
            </a:r>
          </a:p>
        </p:txBody>
      </p:sp>
      <p:sp>
        <p:nvSpPr>
          <p:cNvPr id="199" name="Google Shape;199;p15" descr="Group Diverse Of People With Disabilities Work Together In Office Disabled  Different People Stand In Raw And Communicate With Mobile Phone Laptop  Handicapped Persons Work Vector Illustration Stock Illustration - Download  Image">
            <a:extLst>
              <a:ext uri="{FF2B5EF4-FFF2-40B4-BE49-F238E27FC236}">
                <a16:creationId xmlns:a16="http://schemas.microsoft.com/office/drawing/2014/main" id="{D46FDAAC-D18A-138A-36B4-B125E997B3CE}"/>
              </a:ext>
            </a:extLst>
          </p:cNvPr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15" descr="Group Diverse Of People With Disabilities Work Together In Office Disabled  Different People Stand In Raw And Communicate With Mobile Phone Laptop  Handicapped Persons Work Vector Illustration Stock Illustration - Download  Image">
            <a:extLst>
              <a:ext uri="{FF2B5EF4-FFF2-40B4-BE49-F238E27FC236}">
                <a16:creationId xmlns:a16="http://schemas.microsoft.com/office/drawing/2014/main" id="{EE9F8516-B8E9-ADFC-02B7-103C44F4DE78}"/>
              </a:ext>
            </a:extLst>
          </p:cNvPr>
          <p:cNvSpPr/>
          <p:nvPr/>
        </p:nvSpPr>
        <p:spPr>
          <a:xfrm>
            <a:off x="6096000" y="34290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928EFE-95B1-931C-8479-226E69BDBD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8918" y="1251676"/>
            <a:ext cx="4683540" cy="319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657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"/>
          <p:cNvSpPr txBox="1"/>
          <p:nvPr/>
        </p:nvSpPr>
        <p:spPr>
          <a:xfrm>
            <a:off x="1932474" y="1310545"/>
            <a:ext cx="8327044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Welcome</a:t>
            </a:r>
            <a:endParaRPr sz="9600" dirty="0"/>
          </a:p>
        </p:txBody>
      </p:sp>
      <p:sp>
        <p:nvSpPr>
          <p:cNvPr id="93" name="Google Shape;93;p2"/>
          <p:cNvSpPr txBox="1"/>
          <p:nvPr/>
        </p:nvSpPr>
        <p:spPr>
          <a:xfrm>
            <a:off x="905431" y="3059708"/>
            <a:ext cx="10381130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Aging in Supportive Housing Guide Webinar</a:t>
            </a:r>
            <a:br>
              <a:rPr lang="en-US" sz="4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February 11, 2025</a:t>
            </a:r>
            <a:endParaRPr sz="48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>
          <a:extLst>
            <a:ext uri="{FF2B5EF4-FFF2-40B4-BE49-F238E27FC236}">
              <a16:creationId xmlns:a16="http://schemas.microsoft.com/office/drawing/2014/main" id="{5567ADF4-364C-AB03-B83D-CB18CEB0D1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5">
            <a:extLst>
              <a:ext uri="{FF2B5EF4-FFF2-40B4-BE49-F238E27FC236}">
                <a16:creationId xmlns:a16="http://schemas.microsoft.com/office/drawing/2014/main" id="{1CCA9994-4A37-5409-848E-B8441F439650}"/>
              </a:ext>
            </a:extLst>
          </p:cNvPr>
          <p:cNvSpPr txBox="1"/>
          <p:nvPr/>
        </p:nvSpPr>
        <p:spPr>
          <a:xfrm>
            <a:off x="452626" y="1097280"/>
            <a:ext cx="956005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Village at Harmony Gardens</a:t>
            </a:r>
            <a:endParaRPr lang="en-US" dirty="0"/>
          </a:p>
        </p:txBody>
      </p:sp>
      <p:sp>
        <p:nvSpPr>
          <p:cNvPr id="198" name="Google Shape;198;p15">
            <a:extLst>
              <a:ext uri="{FF2B5EF4-FFF2-40B4-BE49-F238E27FC236}">
                <a16:creationId xmlns:a16="http://schemas.microsoft.com/office/drawing/2014/main" id="{5EF918CD-3F03-833E-27B0-C7A5B401EC57}"/>
              </a:ext>
            </a:extLst>
          </p:cNvPr>
          <p:cNvSpPr txBox="1"/>
          <p:nvPr/>
        </p:nvSpPr>
        <p:spPr>
          <a:xfrm>
            <a:off x="452626" y="1901275"/>
            <a:ext cx="7618478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Location: Borough of Glassboro, Gloucester County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Total Development Cost: $21,425,317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 Type: Redevelopment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Total Homes: 65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 Completion: 2023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Developer: </a:t>
            </a:r>
            <a:r>
              <a:rPr lang="en-US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Pennrose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LLC</a:t>
            </a:r>
          </a:p>
        </p:txBody>
      </p:sp>
      <p:sp>
        <p:nvSpPr>
          <p:cNvPr id="199" name="Google Shape;199;p15" descr="Group Diverse Of People With Disabilities Work Together In Office Disabled  Different People Stand In Raw And Communicate With Mobile Phone Laptop  Handicapped Persons Work Vector Illustration Stock Illustration - Download  Image">
            <a:extLst>
              <a:ext uri="{FF2B5EF4-FFF2-40B4-BE49-F238E27FC236}">
                <a16:creationId xmlns:a16="http://schemas.microsoft.com/office/drawing/2014/main" id="{4CA6F1F5-911E-49E2-A2B9-60A1EB2863DB}"/>
              </a:ext>
            </a:extLst>
          </p:cNvPr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15" descr="Group Diverse Of People With Disabilities Work Together In Office Disabled  Different People Stand In Raw And Communicate With Mobile Phone Laptop  Handicapped Persons Work Vector Illustration Stock Illustration - Download  Image">
            <a:extLst>
              <a:ext uri="{FF2B5EF4-FFF2-40B4-BE49-F238E27FC236}">
                <a16:creationId xmlns:a16="http://schemas.microsoft.com/office/drawing/2014/main" id="{6B2EFA80-86EF-A7B4-00DE-510618B36408}"/>
              </a:ext>
            </a:extLst>
          </p:cNvPr>
          <p:cNvSpPr/>
          <p:nvPr/>
        </p:nvSpPr>
        <p:spPr>
          <a:xfrm>
            <a:off x="6096000" y="34290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81DCDF-FECB-C9E7-C265-BD1575EDF4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1571" y="1518035"/>
            <a:ext cx="5101771" cy="351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7691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>
          <a:extLst>
            <a:ext uri="{FF2B5EF4-FFF2-40B4-BE49-F238E27FC236}">
              <a16:creationId xmlns:a16="http://schemas.microsoft.com/office/drawing/2014/main" id="{EBFFD550-DC8E-0ADD-3245-B2C5ECE564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5">
            <a:extLst>
              <a:ext uri="{FF2B5EF4-FFF2-40B4-BE49-F238E27FC236}">
                <a16:creationId xmlns:a16="http://schemas.microsoft.com/office/drawing/2014/main" id="{90FEBB5F-9B56-37CA-087C-B60A7269C4F6}"/>
              </a:ext>
            </a:extLst>
          </p:cNvPr>
          <p:cNvSpPr txBox="1"/>
          <p:nvPr/>
        </p:nvSpPr>
        <p:spPr>
          <a:xfrm>
            <a:off x="452626" y="1097280"/>
            <a:ext cx="956005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Waterfront Village</a:t>
            </a:r>
            <a:endParaRPr lang="en-US" dirty="0"/>
          </a:p>
        </p:txBody>
      </p:sp>
      <p:sp>
        <p:nvSpPr>
          <p:cNvPr id="198" name="Google Shape;198;p15">
            <a:extLst>
              <a:ext uri="{FF2B5EF4-FFF2-40B4-BE49-F238E27FC236}">
                <a16:creationId xmlns:a16="http://schemas.microsoft.com/office/drawing/2014/main" id="{5A8216F7-F53E-378C-4037-891FAC67D950}"/>
              </a:ext>
            </a:extLst>
          </p:cNvPr>
          <p:cNvSpPr txBox="1"/>
          <p:nvPr/>
        </p:nvSpPr>
        <p:spPr>
          <a:xfrm>
            <a:off x="452626" y="1901275"/>
            <a:ext cx="7618478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Location: Bordentown Township, Burlington County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Total Development Cost: $21,024,615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 Type: New Construction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Total Homes: 70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 Completion: 2019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Developer: Volunteers of America Delaware </a:t>
            </a: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Valley (VOADV) Property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15" descr="Group Diverse Of People With Disabilities Work Together In Office Disabled  Different People Stand In Raw And Communicate With Mobile Phone Laptop  Handicapped Persons Work Vector Illustration Stock Illustration - Download  Image">
            <a:extLst>
              <a:ext uri="{FF2B5EF4-FFF2-40B4-BE49-F238E27FC236}">
                <a16:creationId xmlns:a16="http://schemas.microsoft.com/office/drawing/2014/main" id="{7DB8E1E6-290B-A175-E290-58C12E99BC02}"/>
              </a:ext>
            </a:extLst>
          </p:cNvPr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15" descr="Group Diverse Of People With Disabilities Work Together In Office Disabled  Different People Stand In Raw And Communicate With Mobile Phone Laptop  Handicapped Persons Work Vector Illustration Stock Illustration - Download  Image">
            <a:extLst>
              <a:ext uri="{FF2B5EF4-FFF2-40B4-BE49-F238E27FC236}">
                <a16:creationId xmlns:a16="http://schemas.microsoft.com/office/drawing/2014/main" id="{8203AD1F-2F66-09FB-FB6E-CBD52C7B569C}"/>
              </a:ext>
            </a:extLst>
          </p:cNvPr>
          <p:cNvSpPr/>
          <p:nvPr/>
        </p:nvSpPr>
        <p:spPr>
          <a:xfrm>
            <a:off x="6096000" y="34290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CBAB22-D010-A983-4AA7-8A1B3508D6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7500" y="1682015"/>
            <a:ext cx="4900386" cy="3404085"/>
          </a:xfrm>
          <a:prstGeom prst="rect">
            <a:avLst/>
          </a:prstGeom>
          <a:solidFill>
            <a:srgbClr val="FF0000"/>
          </a:solidFill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0487719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>
          <a:extLst>
            <a:ext uri="{FF2B5EF4-FFF2-40B4-BE49-F238E27FC236}">
              <a16:creationId xmlns:a16="http://schemas.microsoft.com/office/drawing/2014/main" id="{C184A509-B7D4-30C1-D3A6-A83077412B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5">
            <a:extLst>
              <a:ext uri="{FF2B5EF4-FFF2-40B4-BE49-F238E27FC236}">
                <a16:creationId xmlns:a16="http://schemas.microsoft.com/office/drawing/2014/main" id="{9145302A-0D36-A26D-9209-44B750FB2163}"/>
              </a:ext>
            </a:extLst>
          </p:cNvPr>
          <p:cNvSpPr txBox="1"/>
          <p:nvPr/>
        </p:nvSpPr>
        <p:spPr>
          <a:xfrm>
            <a:off x="452626" y="1097280"/>
            <a:ext cx="956005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Weinberg Commons</a:t>
            </a:r>
            <a:endParaRPr lang="en-US" dirty="0"/>
          </a:p>
        </p:txBody>
      </p:sp>
      <p:sp>
        <p:nvSpPr>
          <p:cNvPr id="198" name="Google Shape;198;p15">
            <a:extLst>
              <a:ext uri="{FF2B5EF4-FFF2-40B4-BE49-F238E27FC236}">
                <a16:creationId xmlns:a16="http://schemas.microsoft.com/office/drawing/2014/main" id="{C89605A4-0B8B-AAD9-A08B-3B3338241EB8}"/>
              </a:ext>
            </a:extLst>
          </p:cNvPr>
          <p:cNvSpPr txBox="1"/>
          <p:nvPr/>
        </p:nvSpPr>
        <p:spPr>
          <a:xfrm>
            <a:off x="452626" y="1901275"/>
            <a:ext cx="7618478" cy="3323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Location: Cherry Hill Township, Camden County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Total Development Cost: $39,663,265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 Type: New Construction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Total Homes: 160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 Completion: 2019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Developer: </a:t>
            </a:r>
            <a:r>
              <a:rPr lang="en-US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Pennrose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LLC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15" descr="Group Diverse Of People With Disabilities Work Together In Office Disabled  Different People Stand In Raw And Communicate With Mobile Phone Laptop  Handicapped Persons Work Vector Illustration Stock Illustration - Download  Image">
            <a:extLst>
              <a:ext uri="{FF2B5EF4-FFF2-40B4-BE49-F238E27FC236}">
                <a16:creationId xmlns:a16="http://schemas.microsoft.com/office/drawing/2014/main" id="{FBC4F06B-7A60-DD3E-CE14-805277E7EA8C}"/>
              </a:ext>
            </a:extLst>
          </p:cNvPr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15" descr="Group Diverse Of People With Disabilities Work Together In Office Disabled  Different People Stand In Raw And Communicate With Mobile Phone Laptop  Handicapped Persons Work Vector Illustration Stock Illustration - Download  Image">
            <a:extLst>
              <a:ext uri="{FF2B5EF4-FFF2-40B4-BE49-F238E27FC236}">
                <a16:creationId xmlns:a16="http://schemas.microsoft.com/office/drawing/2014/main" id="{6D7CB14E-7FAF-270C-BD72-EF1F8EC5C8C0}"/>
              </a:ext>
            </a:extLst>
          </p:cNvPr>
          <p:cNvSpPr/>
          <p:nvPr/>
        </p:nvSpPr>
        <p:spPr>
          <a:xfrm>
            <a:off x="6096000" y="34290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51E139-F5A4-3ACE-0877-F973CA204A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1732" y="1551827"/>
            <a:ext cx="5328440" cy="367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7705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6"/>
          <p:cNvSpPr txBox="1"/>
          <p:nvPr/>
        </p:nvSpPr>
        <p:spPr>
          <a:xfrm>
            <a:off x="452626" y="1097280"/>
            <a:ext cx="956005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Supportive Housing Projects in the Pipeline</a:t>
            </a:r>
            <a:endParaRPr dirty="0"/>
          </a:p>
        </p:txBody>
      </p:sp>
      <p:sp>
        <p:nvSpPr>
          <p:cNvPr id="208" name="Google Shape;208;p16"/>
          <p:cNvSpPr txBox="1"/>
          <p:nvPr/>
        </p:nvSpPr>
        <p:spPr>
          <a:xfrm>
            <a:off x="469823" y="1919427"/>
            <a:ext cx="6586393" cy="3323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Avenel Veterans – Woodbridge; </a:t>
            </a:r>
            <a:r>
              <a:rPr lang="en-US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Pennrose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Allen House II – Millstone; Affordable Housing Alliance</a:t>
            </a: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Bayonne Supportive Housing; Bergen County’s United Way/Madeline Corporation</a:t>
            </a: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Oliver Station – Camden; The Michael’s Organization</a:t>
            </a: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The Roosevelt – Mount Laurel; Fair Share Housing Development</a:t>
            </a:r>
            <a:endParaRPr sz="2000" dirty="0"/>
          </a:p>
        </p:txBody>
      </p:sp>
      <p:sp>
        <p:nvSpPr>
          <p:cNvPr id="209" name="Google Shape;209;p16" descr="Group Diverse Of People With Disabilities Work Together In Office Disabled  Different People Stand In Raw And Communicate With Mobile Phone Laptop  Handicapped Persons Work Vector Illustration Stock Illustration - Download  Image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16" descr="Group Diverse Of People With Disabilities Work Together In Office Disabled  Different People Stand In Raw And Communicate With Mobile Phone Laptop  Handicapped Persons Work Vector Illustration Stock Illustration - Download  Image"/>
          <p:cNvSpPr/>
          <p:nvPr/>
        </p:nvSpPr>
        <p:spPr>
          <a:xfrm>
            <a:off x="6096000" y="34290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1" name="Google Shape;211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34162" y="2464574"/>
            <a:ext cx="4117610" cy="1417382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212" name="Google Shape;212;p16"/>
          <p:cNvSpPr txBox="1"/>
          <p:nvPr/>
        </p:nvSpPr>
        <p:spPr>
          <a:xfrm>
            <a:off x="7677238" y="3888598"/>
            <a:ext cx="343145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Allen House II</a:t>
            </a:r>
            <a:endParaRPr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6">
          <a:extLst>
            <a:ext uri="{FF2B5EF4-FFF2-40B4-BE49-F238E27FC236}">
              <a16:creationId xmlns:a16="http://schemas.microsoft.com/office/drawing/2014/main" id="{0AD9106F-0394-0D17-39A3-B4A7F64C01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6">
            <a:extLst>
              <a:ext uri="{FF2B5EF4-FFF2-40B4-BE49-F238E27FC236}">
                <a16:creationId xmlns:a16="http://schemas.microsoft.com/office/drawing/2014/main" id="{88461FD7-4BEE-B1AF-878C-7C80BE60BE13}"/>
              </a:ext>
            </a:extLst>
          </p:cNvPr>
          <p:cNvSpPr txBox="1"/>
          <p:nvPr/>
        </p:nvSpPr>
        <p:spPr>
          <a:xfrm>
            <a:off x="452626" y="1097280"/>
            <a:ext cx="956005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Other Age – Only Noteworthy Projects</a:t>
            </a:r>
            <a:endParaRPr dirty="0"/>
          </a:p>
        </p:txBody>
      </p:sp>
      <p:sp>
        <p:nvSpPr>
          <p:cNvPr id="208" name="Google Shape;208;p16">
            <a:extLst>
              <a:ext uri="{FF2B5EF4-FFF2-40B4-BE49-F238E27FC236}">
                <a16:creationId xmlns:a16="http://schemas.microsoft.com/office/drawing/2014/main" id="{0DFE00BE-564D-19A5-14FA-34B9AA630EF0}"/>
              </a:ext>
            </a:extLst>
          </p:cNvPr>
          <p:cNvSpPr txBox="1"/>
          <p:nvPr/>
        </p:nvSpPr>
        <p:spPr>
          <a:xfrm>
            <a:off x="597483" y="2289657"/>
            <a:ext cx="5346117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Lord Stirling Apartments - New Brunswick; The Community Builders</a:t>
            </a: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The Village at Garwood – Monarch Housing Associates (Development Consultant)</a:t>
            </a: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The Harrison – Camden; The Michael’s Organization</a:t>
            </a:r>
            <a:endParaRPr sz="2000" dirty="0"/>
          </a:p>
        </p:txBody>
      </p:sp>
      <p:sp>
        <p:nvSpPr>
          <p:cNvPr id="209" name="Google Shape;209;p16" descr="Group Diverse Of People With Disabilities Work Together In Office Disabled  Different People Stand In Raw And Communicate With Mobile Phone Laptop  Handicapped Persons Work Vector Illustration Stock Illustration - Download  Image">
            <a:extLst>
              <a:ext uri="{FF2B5EF4-FFF2-40B4-BE49-F238E27FC236}">
                <a16:creationId xmlns:a16="http://schemas.microsoft.com/office/drawing/2014/main" id="{E62B2A6C-D98C-A8DF-EB64-4C6164FE98E4}"/>
              </a:ext>
            </a:extLst>
          </p:cNvPr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16" descr="Group Diverse Of People With Disabilities Work Together In Office Disabled  Different People Stand In Raw And Communicate With Mobile Phone Laptop  Handicapped Persons Work Vector Illustration Stock Illustration - Download  Image">
            <a:extLst>
              <a:ext uri="{FF2B5EF4-FFF2-40B4-BE49-F238E27FC236}">
                <a16:creationId xmlns:a16="http://schemas.microsoft.com/office/drawing/2014/main" id="{C1C8A41E-C0E2-08BF-EC5F-9FB4BDC97EBE}"/>
              </a:ext>
            </a:extLst>
          </p:cNvPr>
          <p:cNvSpPr/>
          <p:nvPr/>
        </p:nvSpPr>
        <p:spPr>
          <a:xfrm>
            <a:off x="6096000" y="34290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16">
            <a:extLst>
              <a:ext uri="{FF2B5EF4-FFF2-40B4-BE49-F238E27FC236}">
                <a16:creationId xmlns:a16="http://schemas.microsoft.com/office/drawing/2014/main" id="{28A4329B-13AA-172B-1771-7AF38C505C4C}"/>
              </a:ext>
            </a:extLst>
          </p:cNvPr>
          <p:cNvSpPr txBox="1"/>
          <p:nvPr/>
        </p:nvSpPr>
        <p:spPr>
          <a:xfrm>
            <a:off x="6803580" y="4998050"/>
            <a:ext cx="343145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Harrison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F9F3C9-466E-EC74-9C00-7DBA45DD88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0" y="1963331"/>
            <a:ext cx="4191000" cy="293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8261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7"/>
          <p:cNvSpPr txBox="1"/>
          <p:nvPr/>
        </p:nvSpPr>
        <p:spPr>
          <a:xfrm>
            <a:off x="452626" y="1097280"/>
            <a:ext cx="956005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Aging in Supportive Housing Guide </a:t>
            </a:r>
            <a:endParaRPr/>
          </a:p>
        </p:txBody>
      </p:sp>
      <p:sp>
        <p:nvSpPr>
          <p:cNvPr id="219" name="Google Shape;219;p17"/>
          <p:cNvSpPr txBox="1"/>
          <p:nvPr/>
        </p:nvSpPr>
        <p:spPr>
          <a:xfrm>
            <a:off x="657653" y="2459504"/>
            <a:ext cx="4291779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Appendix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funding sources with definitions used to finance developments featured in Guide</a:t>
            </a:r>
            <a:endParaRPr dirty="0"/>
          </a:p>
        </p:txBody>
      </p:sp>
      <p:sp>
        <p:nvSpPr>
          <p:cNvPr id="220" name="Google Shape;220;p17" descr="Group Diverse Of People With Disabilities Work Together In Office Disabled  Different People Stand In Raw And Communicate With Mobile Phone Laptop  Handicapped Persons Work Vector Illustration Stock Illustration - Download  Image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17" descr="Group Diverse Of People With Disabilities Work Together In Office Disabled  Different People Stand In Raw And Communicate With Mobile Phone Laptop  Handicapped Persons Work Vector Illustration Stock Illustration - Download  Image"/>
          <p:cNvSpPr/>
          <p:nvPr/>
        </p:nvSpPr>
        <p:spPr>
          <a:xfrm>
            <a:off x="6096000" y="34290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2" name="Google Shape;222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57856" y="1942117"/>
            <a:ext cx="5740135" cy="3995584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8"/>
          <p:cNvSpPr txBox="1"/>
          <p:nvPr/>
        </p:nvSpPr>
        <p:spPr>
          <a:xfrm>
            <a:off x="452626" y="1097280"/>
            <a:ext cx="956005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Aging in Supportive Housing Guide </a:t>
            </a:r>
            <a:endParaRPr/>
          </a:p>
        </p:txBody>
      </p:sp>
      <p:sp>
        <p:nvSpPr>
          <p:cNvPr id="228" name="Google Shape;228;p18"/>
          <p:cNvSpPr txBox="1"/>
          <p:nvPr/>
        </p:nvSpPr>
        <p:spPr>
          <a:xfrm>
            <a:off x="3163824" y="1889319"/>
            <a:ext cx="8701549" cy="3893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Promoting and Sharing the Guide</a:t>
            </a:r>
            <a:endParaRPr sz="2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SHA’s website and printed copies</a:t>
            </a:r>
            <a:endParaRPr dirty="0"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Presentations or round tables segmenting guide content through different lenses</a:t>
            </a:r>
          </a:p>
          <a:p>
            <a:pPr lvl="4">
              <a:lnSpc>
                <a:spcPct val="150000"/>
              </a:lnSpc>
              <a:buClr>
                <a:schemeClr val="dk1"/>
              </a:buClr>
              <a:buSzPts val="2200"/>
            </a:pPr>
            <a:r>
              <a:rPr lang="en-US" sz="20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What content might you want to see segmented?</a:t>
            </a:r>
            <a:endParaRPr sz="2000" dirty="0"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Conferences in NJ with interested audiences</a:t>
            </a:r>
            <a:endParaRPr dirty="0"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Other ideas?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18" descr="Group Diverse Of People With Disabilities Work Together In Office Disabled  Different People Stand In Raw And Communicate With Mobile Phone Laptop  Handicapped Persons Work Vector Illustration Stock Illustration - Download  Image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18" descr="Group Diverse Of People With Disabilities Work Together In Office Disabled  Different People Stand In Raw And Communicate With Mobile Phone Laptop  Handicapped Persons Work Vector Illustration Stock Illustration - Download  Image"/>
          <p:cNvSpPr/>
          <p:nvPr/>
        </p:nvSpPr>
        <p:spPr>
          <a:xfrm>
            <a:off x="6096000" y="34290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1" name="Google Shape;231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8142" y="2654710"/>
            <a:ext cx="1958556" cy="20260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6">
          <a:extLst>
            <a:ext uri="{FF2B5EF4-FFF2-40B4-BE49-F238E27FC236}">
              <a16:creationId xmlns:a16="http://schemas.microsoft.com/office/drawing/2014/main" id="{3A2F4650-0BC9-0188-FDBD-67CB46370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8">
            <a:extLst>
              <a:ext uri="{FF2B5EF4-FFF2-40B4-BE49-F238E27FC236}">
                <a16:creationId xmlns:a16="http://schemas.microsoft.com/office/drawing/2014/main" id="{F1BF1287-919C-D8CC-8D80-3BD7499F7490}"/>
              </a:ext>
            </a:extLst>
          </p:cNvPr>
          <p:cNvSpPr txBox="1"/>
          <p:nvPr/>
        </p:nvSpPr>
        <p:spPr>
          <a:xfrm>
            <a:off x="452626" y="1097280"/>
            <a:ext cx="956005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Aging in Supportive Housing Guide </a:t>
            </a:r>
            <a:endParaRPr dirty="0"/>
          </a:p>
        </p:txBody>
      </p:sp>
      <p:sp>
        <p:nvSpPr>
          <p:cNvPr id="228" name="Google Shape;228;p18">
            <a:extLst>
              <a:ext uri="{FF2B5EF4-FFF2-40B4-BE49-F238E27FC236}">
                <a16:creationId xmlns:a16="http://schemas.microsoft.com/office/drawing/2014/main" id="{6D474DD9-E178-6EA3-020F-7CB6E5D7F4E1}"/>
              </a:ext>
            </a:extLst>
          </p:cNvPr>
          <p:cNvSpPr txBox="1"/>
          <p:nvPr/>
        </p:nvSpPr>
        <p:spPr>
          <a:xfrm>
            <a:off x="3090672" y="1901511"/>
            <a:ext cx="8701549" cy="3693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Related Resources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SHA - 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Housing Hub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Integrated Community Project (ICP)</a:t>
            </a:r>
            <a:endParaRPr lang="en-US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Other - 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HUD Resource Locator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Disability Snapshots (Rutgers)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18" descr="Group Diverse Of People With Disabilities Work Together In Office Disabled  Different People Stand In Raw And Communicate With Mobile Phone Laptop  Handicapped Persons Work Vector Illustration Stock Illustration - Download  Image">
            <a:extLst>
              <a:ext uri="{FF2B5EF4-FFF2-40B4-BE49-F238E27FC236}">
                <a16:creationId xmlns:a16="http://schemas.microsoft.com/office/drawing/2014/main" id="{A0EDC608-BF5D-DD7F-45EA-6FE489492A96}"/>
              </a:ext>
            </a:extLst>
          </p:cNvPr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18" descr="Group Diverse Of People With Disabilities Work Together In Office Disabled  Different People Stand In Raw And Communicate With Mobile Phone Laptop  Handicapped Persons Work Vector Illustration Stock Illustration - Download  Image">
            <a:extLst>
              <a:ext uri="{FF2B5EF4-FFF2-40B4-BE49-F238E27FC236}">
                <a16:creationId xmlns:a16="http://schemas.microsoft.com/office/drawing/2014/main" id="{C724C56D-C3C8-1F16-DAC7-C7ECC951AEEC}"/>
              </a:ext>
            </a:extLst>
          </p:cNvPr>
          <p:cNvSpPr/>
          <p:nvPr/>
        </p:nvSpPr>
        <p:spPr>
          <a:xfrm>
            <a:off x="6096000" y="34290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1" name="Google Shape;231;p18">
            <a:extLst>
              <a:ext uri="{FF2B5EF4-FFF2-40B4-BE49-F238E27FC236}">
                <a16:creationId xmlns:a16="http://schemas.microsoft.com/office/drawing/2014/main" id="{01E4B4E2-91CA-2B02-7E4E-4644550DF8BB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88142" y="2654710"/>
            <a:ext cx="1958556" cy="20260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57444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9"/>
          <p:cNvSpPr txBox="1"/>
          <p:nvPr/>
        </p:nvSpPr>
        <p:spPr>
          <a:xfrm>
            <a:off x="452626" y="1097280"/>
            <a:ext cx="956005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Aging in Supportive Housing Guide </a:t>
            </a:r>
            <a:endParaRPr/>
          </a:p>
        </p:txBody>
      </p:sp>
      <p:sp>
        <p:nvSpPr>
          <p:cNvPr id="237" name="Google Shape;237;p19"/>
          <p:cNvSpPr txBox="1"/>
          <p:nvPr/>
        </p:nvSpPr>
        <p:spPr>
          <a:xfrm>
            <a:off x="452626" y="2090389"/>
            <a:ext cx="6411470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What other resources focused on different populations and/or topics would be of value to you in your work?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Questions?</a:t>
            </a:r>
            <a:endParaRPr sz="2400" dirty="0"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Email - Kate Kelly,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kate.kelly@shanj.org</a:t>
            </a:r>
            <a:endParaRPr sz="2400" dirty="0"/>
          </a:p>
        </p:txBody>
      </p:sp>
      <p:sp>
        <p:nvSpPr>
          <p:cNvPr id="238" name="Google Shape;238;p19" descr="Group Diverse Of People With Disabilities Work Together In Office Disabled  Different People Stand In Raw And Communicate With Mobile Phone Laptop  Handicapped Persons Work Vector Illustration Stock Illustration - Download  Image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19" descr="Group Diverse Of People With Disabilities Work Together In Office Disabled  Different People Stand In Raw And Communicate With Mobile Phone Laptop  Handicapped Persons Work Vector Illustration Stock Illustration - Download  Image"/>
          <p:cNvSpPr/>
          <p:nvPr/>
        </p:nvSpPr>
        <p:spPr>
          <a:xfrm>
            <a:off x="6096000" y="34290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0" name="Google Shape;240;p19" descr="Question Photos, Download The BEST Free Question Stock ..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27264" y="2523744"/>
            <a:ext cx="3627317" cy="2671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7"/>
          <p:cNvSpPr txBox="1"/>
          <p:nvPr/>
        </p:nvSpPr>
        <p:spPr>
          <a:xfrm>
            <a:off x="452627" y="1182624"/>
            <a:ext cx="6446194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Kate Kelly</a:t>
            </a:r>
            <a:endParaRPr sz="54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Executive Director</a:t>
            </a:r>
            <a:endParaRPr sz="32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Supportive Housing Association of New Jersey</a:t>
            </a:r>
            <a:endParaRPr sz="3200" dirty="0"/>
          </a:p>
        </p:txBody>
      </p:sp>
      <p:sp>
        <p:nvSpPr>
          <p:cNvPr id="121" name="Google Shape;121;p7"/>
          <p:cNvSpPr/>
          <p:nvPr/>
        </p:nvSpPr>
        <p:spPr>
          <a:xfrm>
            <a:off x="6898820" y="1289957"/>
            <a:ext cx="3565588" cy="457200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2" name="Google Shape;122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67574" y="1357682"/>
            <a:ext cx="3428244" cy="443655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7"/>
          <p:cNvSpPr txBox="1"/>
          <p:nvPr/>
        </p:nvSpPr>
        <p:spPr>
          <a:xfrm>
            <a:off x="393359" y="3840480"/>
            <a:ext cx="4422481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Aging in Supportive Housing Guide</a:t>
            </a:r>
            <a:endParaRPr sz="3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8"/>
          <p:cNvSpPr txBox="1"/>
          <p:nvPr/>
        </p:nvSpPr>
        <p:spPr>
          <a:xfrm>
            <a:off x="452626" y="1097280"/>
            <a:ext cx="956005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Aging in Supportive Housing Guide </a:t>
            </a:r>
            <a:endParaRPr dirty="0"/>
          </a:p>
        </p:txBody>
      </p:sp>
      <p:sp>
        <p:nvSpPr>
          <p:cNvPr id="129" name="Google Shape;129;p8"/>
          <p:cNvSpPr txBox="1"/>
          <p:nvPr/>
        </p:nvSpPr>
        <p:spPr>
          <a:xfrm>
            <a:off x="452626" y="2079523"/>
            <a:ext cx="8701548" cy="3724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24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Aging in Supportive Housing Guide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was funded by a grant from The Henry and Mary Taub Foundation.  We thank the Foundation and our member and partner organizations for their support in making this Guide possible.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8" descr="Group Diverse Of People With Disabilities Work Together In Office Disabled  Different People Stand In Raw And Communicate With Mobile Phone Laptop  Handicapped Persons Work Vector Illustration Stock Illustration - Download  Image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8" descr="Group Diverse Of People With Disabilities Work Together In Office Disabled  Different People Stand In Raw And Communicate With Mobile Phone Laptop  Handicapped Persons Work Vector Illustration Stock Illustration - Download  Image"/>
          <p:cNvSpPr/>
          <p:nvPr/>
        </p:nvSpPr>
        <p:spPr>
          <a:xfrm>
            <a:off x="6096000" y="34290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2" name="Google Shape;132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48400" y="4553371"/>
            <a:ext cx="4833377" cy="1141359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8"/>
          <p:cNvSpPr txBox="1"/>
          <p:nvPr/>
        </p:nvSpPr>
        <p:spPr>
          <a:xfrm>
            <a:off x="478981" y="1904556"/>
            <a:ext cx="5117690" cy="671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Acknowledgements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9"/>
          <p:cNvSpPr txBox="1"/>
          <p:nvPr/>
        </p:nvSpPr>
        <p:spPr>
          <a:xfrm>
            <a:off x="452626" y="1097280"/>
            <a:ext cx="956005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  <p:sp>
        <p:nvSpPr>
          <p:cNvPr id="139" name="Google Shape;139;p9"/>
          <p:cNvSpPr txBox="1"/>
          <p:nvPr/>
        </p:nvSpPr>
        <p:spPr>
          <a:xfrm>
            <a:off x="477549" y="2441406"/>
            <a:ext cx="8868355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9" descr="Group Diverse Of People With Disabilities Work Together In Office Disabled  Different People Stand In Raw And Communicate With Mobile Phone Laptop  Handicapped Persons Work Vector Illustration Stock Illustration - Download  Image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9" descr="Group Diverse Of People With Disabilities Work Together In Office Disabled  Different People Stand In Raw And Communicate With Mobile Phone Laptop  Handicapped Persons Work Vector Illustration Stock Illustration - Download  Image"/>
          <p:cNvSpPr/>
          <p:nvPr/>
        </p:nvSpPr>
        <p:spPr>
          <a:xfrm>
            <a:off x="6096000" y="34290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9"/>
          <p:cNvSpPr txBox="1"/>
          <p:nvPr/>
        </p:nvSpPr>
        <p:spPr>
          <a:xfrm>
            <a:off x="605026" y="2081009"/>
            <a:ext cx="9714963" cy="3000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effectLst/>
                <a:latin typeface="Arial" panose="020B0604020202020204" pitchFamily="34" charset="0"/>
              </a:rPr>
              <a:t>The Supportive Housing Association of New Jersey (SHA) is a statewide, nonprofit organization, founded in 1998, whose mission is to promote and maintain a strong supportive housing industry in New Jersey serving people with special needs.</a:t>
            </a:r>
          </a:p>
          <a:p>
            <a:pPr>
              <a:lnSpc>
                <a:spcPct val="150000"/>
              </a:lnSpc>
            </a:pPr>
            <a:endParaRPr lang="en-US" sz="1800" dirty="0">
              <a:latin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Supportive Housing is a philosophy and model that advocates the development of safe, permanent, affordable homes with supportive services in communities for people who live with special needs</a:t>
            </a:r>
            <a:endParaRPr lang="en-US" sz="1800" dirty="0">
              <a:effectLst/>
              <a:latin typeface="Arial" panose="020B0604020202020204" pitchFamily="34" charset="0"/>
            </a:endParaRPr>
          </a:p>
        </p:txBody>
      </p:sp>
      <p:sp>
        <p:nvSpPr>
          <p:cNvPr id="2" name="Google Shape;128;p8">
            <a:extLst>
              <a:ext uri="{FF2B5EF4-FFF2-40B4-BE49-F238E27FC236}">
                <a16:creationId xmlns:a16="http://schemas.microsoft.com/office/drawing/2014/main" id="{956F2E7B-D392-A492-FBA6-0AABEE39A0A2}"/>
              </a:ext>
            </a:extLst>
          </p:cNvPr>
          <p:cNvSpPr txBox="1"/>
          <p:nvPr/>
        </p:nvSpPr>
        <p:spPr>
          <a:xfrm>
            <a:off x="605026" y="1280160"/>
            <a:ext cx="1006297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effectLst/>
                <a:latin typeface="Arial" panose="020B0604020202020204" pitchFamily="34" charset="0"/>
              </a:rPr>
              <a:t>Supportive Housing Association of New Jersey (SHA)</a:t>
            </a:r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7">
          <a:extLst>
            <a:ext uri="{FF2B5EF4-FFF2-40B4-BE49-F238E27FC236}">
              <a16:creationId xmlns:a16="http://schemas.microsoft.com/office/drawing/2014/main" id="{9109D7E9-759D-331D-D6E4-401BDDBB0B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9">
            <a:extLst>
              <a:ext uri="{FF2B5EF4-FFF2-40B4-BE49-F238E27FC236}">
                <a16:creationId xmlns:a16="http://schemas.microsoft.com/office/drawing/2014/main" id="{AC3502CB-CF1D-F936-6922-846A10893863}"/>
              </a:ext>
            </a:extLst>
          </p:cNvPr>
          <p:cNvSpPr txBox="1"/>
          <p:nvPr/>
        </p:nvSpPr>
        <p:spPr>
          <a:xfrm>
            <a:off x="452626" y="1097280"/>
            <a:ext cx="956005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Aging in Supportive Housing Guide </a:t>
            </a:r>
            <a:endParaRPr/>
          </a:p>
        </p:txBody>
      </p:sp>
      <p:sp>
        <p:nvSpPr>
          <p:cNvPr id="139" name="Google Shape;139;p9">
            <a:extLst>
              <a:ext uri="{FF2B5EF4-FFF2-40B4-BE49-F238E27FC236}">
                <a16:creationId xmlns:a16="http://schemas.microsoft.com/office/drawing/2014/main" id="{76936CDD-C373-0853-D29A-3615590732EF}"/>
              </a:ext>
            </a:extLst>
          </p:cNvPr>
          <p:cNvSpPr txBox="1"/>
          <p:nvPr/>
        </p:nvSpPr>
        <p:spPr>
          <a:xfrm>
            <a:off x="477549" y="2441406"/>
            <a:ext cx="8983443" cy="3770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population of people in NJ aged 65 and older will grow from 17% (2024) to 22% (2040) of population. 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(Administration for Community Living, May 2024)</a:t>
            </a:r>
            <a:endParaRPr dirty="0"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 population grows, more people who are aging will face challenges and barriers 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Today, 30% of the almost 967,000 people in NJ with disabilities are over the age of 65. 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(Rutgers University, June 2024)</a:t>
            </a:r>
            <a:endParaRPr dirty="0"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NJ needs strategic planning to allow citizens who are aging housing options in the towns of their choice that are available, accessible, or affordable.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9" descr="Group Diverse Of People With Disabilities Work Together In Office Disabled  Different People Stand In Raw And Communicate With Mobile Phone Laptop  Handicapped Persons Work Vector Illustration Stock Illustration - Download  Image">
            <a:extLst>
              <a:ext uri="{FF2B5EF4-FFF2-40B4-BE49-F238E27FC236}">
                <a16:creationId xmlns:a16="http://schemas.microsoft.com/office/drawing/2014/main" id="{0730228B-7E6A-1D50-D327-05FCA7B45EF7}"/>
              </a:ext>
            </a:extLst>
          </p:cNvPr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9" descr="Group Diverse Of People With Disabilities Work Together In Office Disabled  Different People Stand In Raw And Communicate With Mobile Phone Laptop  Handicapped Persons Work Vector Illustration Stock Illustration - Download  Image">
            <a:extLst>
              <a:ext uri="{FF2B5EF4-FFF2-40B4-BE49-F238E27FC236}">
                <a16:creationId xmlns:a16="http://schemas.microsoft.com/office/drawing/2014/main" id="{3F35ECA7-6F65-70A2-122D-86034735FEFF}"/>
              </a:ext>
            </a:extLst>
          </p:cNvPr>
          <p:cNvSpPr/>
          <p:nvPr/>
        </p:nvSpPr>
        <p:spPr>
          <a:xfrm>
            <a:off x="6096000" y="34290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2" name="Google Shape;142;p9" descr="Disability Partnerships">
            <a:extLst>
              <a:ext uri="{FF2B5EF4-FFF2-40B4-BE49-F238E27FC236}">
                <a16:creationId xmlns:a16="http://schemas.microsoft.com/office/drawing/2014/main" id="{1AB8DF55-8F22-D21D-7A1A-3681D080E63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13391" y="2767584"/>
            <a:ext cx="2253459" cy="2391212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9">
            <a:extLst>
              <a:ext uri="{FF2B5EF4-FFF2-40B4-BE49-F238E27FC236}">
                <a16:creationId xmlns:a16="http://schemas.microsoft.com/office/drawing/2014/main" id="{31197DF0-E42A-F8B3-1A4A-4AF8F9073157}"/>
              </a:ext>
            </a:extLst>
          </p:cNvPr>
          <p:cNvSpPr txBox="1"/>
          <p:nvPr/>
        </p:nvSpPr>
        <p:spPr>
          <a:xfrm>
            <a:off x="477549" y="1725805"/>
            <a:ext cx="6203470" cy="671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Supportive Housing Need in NJ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105091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0"/>
          <p:cNvSpPr txBox="1"/>
          <p:nvPr/>
        </p:nvSpPr>
        <p:spPr>
          <a:xfrm>
            <a:off x="452626" y="1097280"/>
            <a:ext cx="956005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Aging in Supportive Housing Guide </a:t>
            </a:r>
            <a:endParaRPr/>
          </a:p>
        </p:txBody>
      </p:sp>
      <p:sp>
        <p:nvSpPr>
          <p:cNvPr id="149" name="Google Shape;149;p10"/>
          <p:cNvSpPr txBox="1"/>
          <p:nvPr/>
        </p:nvSpPr>
        <p:spPr>
          <a:xfrm>
            <a:off x="452627" y="2041029"/>
            <a:ext cx="5643373" cy="3477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Why the Guide?</a:t>
            </a:r>
            <a:endParaRPr dirty="0"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Individuals who are aging would like more varied housing options and communities</a:t>
            </a:r>
            <a:endParaRPr dirty="0"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Supportive housing provides opportunities for cities and towns to fulfill affordable housing obligations and strengthen their communities</a:t>
            </a:r>
            <a:endParaRPr sz="2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10" descr="Group Diverse Of People With Disabilities Work Together In Office Disabled  Different People Stand In Raw And Communicate With Mobile Phone Laptop  Handicapped Persons Work Vector Illustration Stock Illustration - Download  Image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10" descr="Group Diverse Of People With Disabilities Work Together In Office Disabled  Different People Stand In Raw And Communicate With Mobile Phone Laptop  Handicapped Persons Work Vector Illustration Stock Illustration - Download  Image"/>
          <p:cNvSpPr/>
          <p:nvPr/>
        </p:nvSpPr>
        <p:spPr>
          <a:xfrm>
            <a:off x="6096000" y="34290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2" name="Google Shape;152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0" y="2372739"/>
            <a:ext cx="5670436" cy="2722121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10"/>
          <p:cNvSpPr txBox="1"/>
          <p:nvPr/>
        </p:nvSpPr>
        <p:spPr>
          <a:xfrm>
            <a:off x="7433187" y="5118793"/>
            <a:ext cx="41148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Residences at Upper Saddle River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1"/>
          <p:cNvSpPr txBox="1"/>
          <p:nvPr/>
        </p:nvSpPr>
        <p:spPr>
          <a:xfrm>
            <a:off x="438112" y="980494"/>
            <a:ext cx="956005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Aging in Supportive Housing Guide </a:t>
            </a:r>
            <a:endParaRPr dirty="0"/>
          </a:p>
        </p:txBody>
      </p:sp>
      <p:sp>
        <p:nvSpPr>
          <p:cNvPr id="159" name="Google Shape;159;p11"/>
          <p:cNvSpPr txBox="1"/>
          <p:nvPr/>
        </p:nvSpPr>
        <p:spPr>
          <a:xfrm>
            <a:off x="4291781" y="1396320"/>
            <a:ext cx="7411571" cy="5324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 Opportunity</a:t>
            </a:r>
            <a:endParaRPr dirty="0"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landmark affordable housing legislation allows us to look ahead for next 10 years</a:t>
            </a:r>
            <a:endParaRPr dirty="0"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Municipalities can envision variety of supportive housing to include in their housing plans 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They can also develop new supportive housing to meet needs of mixed populations </a:t>
            </a:r>
            <a:endParaRPr dirty="0"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Developers can include a mix of tenants aged 55 and over with other populations – individuals with disabilities or mental illness, veterans, individuals who have experienced homelessness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11" descr="Group Diverse Of People With Disabilities Work Together In Office Disabled  Different People Stand In Raw And Communicate With Mobile Phone Laptop  Handicapped Persons Work Vector Illustration Stock Illustration - Download  Image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11" descr="Group Diverse Of People With Disabilities Work Together In Office Disabled  Different People Stand In Raw And Communicate With Mobile Phone Laptop  Handicapped Persons Work Vector Illustration Stock Illustration - Download  Image"/>
          <p:cNvSpPr/>
          <p:nvPr/>
        </p:nvSpPr>
        <p:spPr>
          <a:xfrm>
            <a:off x="6096000" y="34290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2" name="Google Shape;162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2918" y="2017949"/>
            <a:ext cx="3786463" cy="2759911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1"/>
          <p:cNvSpPr txBox="1"/>
          <p:nvPr/>
        </p:nvSpPr>
        <p:spPr>
          <a:xfrm>
            <a:off x="1002891" y="4805977"/>
            <a:ext cx="328889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Springside School Apartments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2"/>
          <p:cNvSpPr txBox="1"/>
          <p:nvPr/>
        </p:nvSpPr>
        <p:spPr>
          <a:xfrm>
            <a:off x="452626" y="1097280"/>
            <a:ext cx="956005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Aging in Supportive Housing Guide </a:t>
            </a:r>
            <a:endParaRPr/>
          </a:p>
        </p:txBody>
      </p:sp>
      <p:sp>
        <p:nvSpPr>
          <p:cNvPr id="169" name="Google Shape;169;p12"/>
          <p:cNvSpPr txBox="1"/>
          <p:nvPr/>
        </p:nvSpPr>
        <p:spPr>
          <a:xfrm>
            <a:off x="452626" y="1846554"/>
            <a:ext cx="7378768" cy="4401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Audience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elected officials and staff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Organizations interested in developing supportive housing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Developers and consultants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Advocates</a:t>
            </a:r>
            <a:endParaRPr/>
          </a:p>
          <a:p>
            <a:pPr marL="285750" marR="0" lvl="0" indent="-158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12" descr="Group Diverse Of People With Disabilities Work Together In Office Disabled  Different People Stand In Raw And Communicate With Mobile Phone Laptop  Handicapped Persons Work Vector Illustration Stock Illustration - Download  Image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12" descr="Group Diverse Of People With Disabilities Work Together In Office Disabled  Different People Stand In Raw And Communicate With Mobile Phone Laptop  Handicapped Persons Work Vector Illustration Stock Illustration - Download  Image"/>
          <p:cNvSpPr/>
          <p:nvPr/>
        </p:nvSpPr>
        <p:spPr>
          <a:xfrm>
            <a:off x="6096000" y="34290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" name="Google Shape;172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59447" y="1261779"/>
            <a:ext cx="3578328" cy="4639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6763</TotalTime>
  <Words>1202</Words>
  <Application>Microsoft Office PowerPoint</Application>
  <PresentationFormat>Widescreen</PresentationFormat>
  <Paragraphs>169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Joseph Christensen</dc:creator>
  <cp:lastModifiedBy>Danny Ford</cp:lastModifiedBy>
  <cp:revision>15</cp:revision>
  <dcterms:created xsi:type="dcterms:W3CDTF">2023-03-28T18:27:27Z</dcterms:created>
  <dcterms:modified xsi:type="dcterms:W3CDTF">2025-02-12T15:34:44Z</dcterms:modified>
</cp:coreProperties>
</file>