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01" r:id="rId2"/>
    <p:sldId id="315" r:id="rId3"/>
    <p:sldId id="314" r:id="rId4"/>
    <p:sldId id="317" r:id="rId5"/>
    <p:sldId id="302" r:id="rId6"/>
    <p:sldId id="257" r:id="rId7"/>
    <p:sldId id="316" r:id="rId8"/>
    <p:sldId id="318" r:id="rId9"/>
    <p:sldId id="319" r:id="rId10"/>
    <p:sldId id="303" r:id="rId11"/>
    <p:sldId id="324" r:id="rId12"/>
    <p:sldId id="304" r:id="rId13"/>
    <p:sldId id="306" r:id="rId14"/>
    <p:sldId id="305" r:id="rId15"/>
    <p:sldId id="307" r:id="rId16"/>
    <p:sldId id="309" r:id="rId17"/>
    <p:sldId id="308" r:id="rId18"/>
    <p:sldId id="310" r:id="rId19"/>
    <p:sldId id="323" r:id="rId20"/>
    <p:sldId id="321" r:id="rId21"/>
    <p:sldId id="322" r:id="rId22"/>
    <p:sldId id="313" r:id="rId23"/>
    <p:sldId id="2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DEEBF7"/>
    <a:srgbClr val="E10E49"/>
    <a:srgbClr val="E33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6" autoAdjust="0"/>
    <p:restoredTop sz="94631"/>
  </p:normalViewPr>
  <p:slideViewPr>
    <p:cSldViewPr snapToGrid="0" snapToObjects="1">
      <p:cViewPr varScale="1">
        <p:scale>
          <a:sx n="74" d="100"/>
          <a:sy n="74" d="100"/>
        </p:scale>
        <p:origin x="174" y="60"/>
      </p:cViewPr>
      <p:guideLst/>
    </p:cSldViewPr>
  </p:slideViewPr>
  <p:outlineViewPr>
    <p:cViewPr>
      <p:scale>
        <a:sx n="33" d="100"/>
        <a:sy n="33" d="100"/>
      </p:scale>
      <p:origin x="0" y="-465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75EE7-B0E9-3A40-BD7A-FC0917F6350F}"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F54F7-F3BA-CF49-9BC2-F4BEEAA7EA25}" type="slidenum">
              <a:rPr lang="en-US" smtClean="0"/>
              <a:t>‹#›</a:t>
            </a:fld>
            <a:endParaRPr lang="en-US"/>
          </a:p>
        </p:txBody>
      </p:sp>
    </p:spTree>
    <p:extLst>
      <p:ext uri="{BB962C8B-B14F-4D97-AF65-F5344CB8AC3E}">
        <p14:creationId xmlns:p14="http://schemas.microsoft.com/office/powerpoint/2010/main" val="72043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F54F7-F3BA-CF49-9BC2-F4BEEAA7EA25}" type="slidenum">
              <a:rPr lang="en-US" smtClean="0"/>
              <a:t>1</a:t>
            </a:fld>
            <a:endParaRPr lang="en-US" dirty="0"/>
          </a:p>
        </p:txBody>
      </p:sp>
    </p:spTree>
    <p:extLst>
      <p:ext uri="{BB962C8B-B14F-4D97-AF65-F5344CB8AC3E}">
        <p14:creationId xmlns:p14="http://schemas.microsoft.com/office/powerpoint/2010/main" val="190291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73CF54F7-F3BA-CF49-9BC2-F4BEEAA7EA25}" type="slidenum">
              <a:rPr lang="en-US" smtClean="0"/>
              <a:t>6</a:t>
            </a:fld>
            <a:endParaRPr lang="en-US" dirty="0"/>
          </a:p>
        </p:txBody>
      </p:sp>
    </p:spTree>
    <p:extLst>
      <p:ext uri="{BB962C8B-B14F-4D97-AF65-F5344CB8AC3E}">
        <p14:creationId xmlns:p14="http://schemas.microsoft.com/office/powerpoint/2010/main" val="406774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673604-48A7-A54C-ADC3-8B152B90638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2EBFFD-4C9D-B94C-8912-1FC74A5F3A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273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18D75-BF14-2941-AAE3-A690D6CDDF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C901BD7-7300-4F44-B514-EA4A15CBB1E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8" name="Group 7"/>
          <p:cNvGrpSpPr/>
          <p:nvPr userDrawn="1"/>
        </p:nvGrpSpPr>
        <p:grpSpPr>
          <a:xfrm>
            <a:off x="207616" y="273071"/>
            <a:ext cx="11816685" cy="6299322"/>
            <a:chOff x="0" y="0"/>
            <a:chExt cx="8895781" cy="4618831"/>
          </a:xfrm>
        </p:grpSpPr>
        <p:sp>
          <p:nvSpPr>
            <p:cNvPr id="9"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280678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142D9C-39CE-B640-A744-2E67D180FF8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A510E4-05B8-F34D-883F-0DC4E741C70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8" name="Group 7"/>
          <p:cNvGrpSpPr/>
          <p:nvPr userDrawn="1"/>
        </p:nvGrpSpPr>
        <p:grpSpPr>
          <a:xfrm>
            <a:off x="207616" y="273071"/>
            <a:ext cx="11816685" cy="6299322"/>
            <a:chOff x="0" y="0"/>
            <a:chExt cx="8895781" cy="4618831"/>
          </a:xfrm>
        </p:grpSpPr>
        <p:sp>
          <p:nvSpPr>
            <p:cNvPr id="9"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427779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547596" y="2072173"/>
            <a:ext cx="5362640" cy="4216427"/>
          </a:xfrm>
          <a:prstGeom prst="rect">
            <a:avLst/>
          </a:prstGeom>
        </p:spPr>
      </p:pic>
      <p:sp>
        <p:nvSpPr>
          <p:cNvPr id="2" name="Title 1">
            <a:extLst>
              <a:ext uri="{FF2B5EF4-FFF2-40B4-BE49-F238E27FC236}">
                <a16:creationId xmlns:a16="http://schemas.microsoft.com/office/drawing/2014/main" xmlns="" id="{6231035E-5ABA-204F-8FDE-CDF70F1F3548}"/>
              </a:ext>
            </a:extLst>
          </p:cNvPr>
          <p:cNvSpPr>
            <a:spLocks noGrp="1"/>
          </p:cNvSpPr>
          <p:nvPr>
            <p:ph type="title"/>
          </p:nvPr>
        </p:nvSpPr>
        <p:spPr>
          <a:xfrm>
            <a:off x="838200" y="615503"/>
            <a:ext cx="10515600" cy="1325563"/>
          </a:xfrm>
          <a:prstGeom prst="rect">
            <a:avLst/>
          </a:prstGeom>
        </p:spPr>
        <p:txBody>
          <a:bodyPr/>
          <a:lstStyle>
            <a:lvl1pPr algn="ctr">
              <a:defRPr sz="3200" baseline="0">
                <a:solidFill>
                  <a:schemeClr val="accent5">
                    <a:lumMod val="75000"/>
                  </a:schemeClr>
                </a:solidFill>
                <a:latin typeface="Aileron Heavy Bold" panose="020B0604020202020204" charset="0"/>
              </a:defRPr>
            </a:lvl1pPr>
          </a:lstStyle>
          <a:p>
            <a:r>
              <a:rPr lang="es-MX" noProof="0" dirty="0" err="1"/>
              <a:t>Click</a:t>
            </a:r>
            <a:r>
              <a:rPr lang="es-MX" noProof="0" dirty="0"/>
              <a:t> to </a:t>
            </a:r>
            <a:r>
              <a:rPr lang="es-MX" noProof="0" dirty="0" err="1"/>
              <a:t>edit</a:t>
            </a:r>
            <a:r>
              <a:rPr lang="es-MX" noProof="0" dirty="0"/>
              <a:t> Master </a:t>
            </a:r>
            <a:r>
              <a:rPr lang="es-MX" noProof="0" dirty="0" err="1"/>
              <a:t>title</a:t>
            </a:r>
            <a:r>
              <a:rPr lang="es-MX" noProof="0" dirty="0"/>
              <a:t> </a:t>
            </a:r>
            <a:r>
              <a:rPr lang="es-MX" noProof="0" dirty="0" err="1"/>
              <a:t>style</a:t>
            </a:r>
            <a:endParaRPr lang="es-MX" noProof="0" dirty="0"/>
          </a:p>
        </p:txBody>
      </p:sp>
      <p:sp>
        <p:nvSpPr>
          <p:cNvPr id="3" name="Content Placeholder 2">
            <a:extLst>
              <a:ext uri="{FF2B5EF4-FFF2-40B4-BE49-F238E27FC236}">
                <a16:creationId xmlns:a16="http://schemas.microsoft.com/office/drawing/2014/main" xmlns="" id="{3DEC41AF-CF1E-D147-A1E1-01183AEF157D}"/>
              </a:ext>
            </a:extLst>
          </p:cNvPr>
          <p:cNvSpPr>
            <a:spLocks noGrp="1"/>
          </p:cNvSpPr>
          <p:nvPr>
            <p:ph idx="1"/>
          </p:nvPr>
        </p:nvSpPr>
        <p:spPr>
          <a:xfrm>
            <a:off x="838200" y="2054225"/>
            <a:ext cx="10515600" cy="4234375"/>
          </a:xfrm>
          <a:prstGeom prst="rect">
            <a:avLst/>
          </a:prstGeom>
        </p:spPr>
        <p:txBody>
          <a:bodyPr/>
          <a:lstStyle>
            <a:lvl1pPr>
              <a:lnSpc>
                <a:spcPct val="100000"/>
              </a:lnSpc>
              <a:spcBef>
                <a:spcPts val="0"/>
              </a:spcBef>
              <a:defRPr sz="2000" baseline="0">
                <a:latin typeface="Calibri" panose="020F0502020204030204" pitchFamily="34" charset="0"/>
              </a:defRPr>
            </a:lvl1pPr>
            <a:lvl2pPr>
              <a:lnSpc>
                <a:spcPct val="100000"/>
              </a:lnSpc>
              <a:spcBef>
                <a:spcPts val="0"/>
              </a:spcBef>
              <a:defRPr sz="2000" baseline="0">
                <a:latin typeface="Calibri" panose="020F0502020204030204" pitchFamily="34" charset="0"/>
              </a:defRPr>
            </a:lvl2pPr>
            <a:lvl3pPr>
              <a:lnSpc>
                <a:spcPct val="100000"/>
              </a:lnSpc>
              <a:spcBef>
                <a:spcPts val="0"/>
              </a:spcBef>
              <a:defRPr sz="2000" baseline="0">
                <a:latin typeface="Calibri" panose="020F0502020204030204" pitchFamily="34" charset="0"/>
              </a:defRPr>
            </a:lvl3pPr>
            <a:lvl4pPr>
              <a:lnSpc>
                <a:spcPct val="100000"/>
              </a:lnSpc>
              <a:spcBef>
                <a:spcPts val="0"/>
              </a:spcBef>
              <a:defRPr sz="2000" baseline="0">
                <a:latin typeface="Calibri" panose="020F0502020204030204" pitchFamily="34" charset="0"/>
              </a:defRPr>
            </a:lvl4pPr>
            <a:lvl5pPr>
              <a:lnSpc>
                <a:spcPct val="100000"/>
              </a:lnSpc>
              <a:spcBef>
                <a:spcPts val="0"/>
              </a:spcBef>
              <a:defRPr sz="2000" baseline="0">
                <a:latin typeface="Calibri" panose="020F0502020204030204" pitchFamily="34" charset="0"/>
              </a:defRPr>
            </a:lvl5pPr>
          </a:lstStyle>
          <a:p>
            <a:pPr lvl="0"/>
            <a:r>
              <a:rPr lang="es-MX" noProof="0" dirty="0" err="1"/>
              <a:t>Edit</a:t>
            </a:r>
            <a:r>
              <a:rPr lang="es-MX" noProof="0" dirty="0"/>
              <a:t> Master </a:t>
            </a:r>
            <a:r>
              <a:rPr lang="es-MX" noProof="0" dirty="0" err="1"/>
              <a:t>text</a:t>
            </a:r>
            <a:r>
              <a:rPr lang="es-MX" noProof="0" dirty="0"/>
              <a:t> </a:t>
            </a:r>
            <a:r>
              <a:rPr lang="es-MX" noProof="0" dirty="0" err="1"/>
              <a:t>styles</a:t>
            </a:r>
            <a:endParaRPr lang="es-MX" noProof="0" dirty="0"/>
          </a:p>
          <a:p>
            <a:pPr lvl="1"/>
            <a:r>
              <a:rPr lang="es-MX" noProof="0" dirty="0" err="1"/>
              <a:t>Second</a:t>
            </a:r>
            <a:r>
              <a:rPr lang="es-MX" noProof="0" dirty="0"/>
              <a:t> </a:t>
            </a:r>
            <a:r>
              <a:rPr lang="es-MX" noProof="0" dirty="0" err="1"/>
              <a:t>level</a:t>
            </a:r>
            <a:endParaRPr lang="es-MX" noProof="0" dirty="0"/>
          </a:p>
          <a:p>
            <a:pPr lvl="2"/>
            <a:r>
              <a:rPr lang="es-MX" noProof="0" dirty="0" err="1"/>
              <a:t>Third</a:t>
            </a:r>
            <a:r>
              <a:rPr lang="es-MX" noProof="0" dirty="0"/>
              <a:t> </a:t>
            </a:r>
            <a:r>
              <a:rPr lang="es-MX" noProof="0" dirty="0" err="1"/>
              <a:t>level</a:t>
            </a:r>
            <a:endParaRPr lang="es-MX" noProof="0" dirty="0"/>
          </a:p>
          <a:p>
            <a:pPr lvl="3"/>
            <a:r>
              <a:rPr lang="es-MX" noProof="0" dirty="0" err="1"/>
              <a:t>Fourth</a:t>
            </a:r>
            <a:r>
              <a:rPr lang="es-MX" noProof="0" dirty="0"/>
              <a:t> </a:t>
            </a:r>
            <a:r>
              <a:rPr lang="es-MX" noProof="0" dirty="0" err="1"/>
              <a:t>level</a:t>
            </a:r>
            <a:endParaRPr lang="es-MX" noProof="0" dirty="0"/>
          </a:p>
          <a:p>
            <a:pPr lvl="4"/>
            <a:r>
              <a:rPr lang="es-MX" noProof="0" dirty="0" err="1"/>
              <a:t>Fifth</a:t>
            </a:r>
            <a:r>
              <a:rPr lang="es-MX" noProof="0" dirty="0"/>
              <a:t> </a:t>
            </a:r>
            <a:r>
              <a:rPr lang="es-MX" noProof="0" dirty="0" err="1"/>
              <a:t>level</a:t>
            </a:r>
            <a:endParaRPr lang="es-MX" noProof="0" dirty="0"/>
          </a:p>
        </p:txBody>
      </p:sp>
      <p:grpSp>
        <p:nvGrpSpPr>
          <p:cNvPr id="5" name="Group 4"/>
          <p:cNvGrpSpPr/>
          <p:nvPr userDrawn="1"/>
        </p:nvGrpSpPr>
        <p:grpSpPr>
          <a:xfrm>
            <a:off x="186350" y="167251"/>
            <a:ext cx="11816685" cy="6516578"/>
            <a:chOff x="0" y="0"/>
            <a:chExt cx="8895781" cy="4618831"/>
          </a:xfrm>
        </p:grpSpPr>
        <p:sp>
          <p:nvSpPr>
            <p:cNvPr id="6"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
        <p:nvSpPr>
          <p:cNvPr id="4" name="TextBox 3"/>
          <p:cNvSpPr txBox="1"/>
          <p:nvPr userDrawn="1"/>
        </p:nvSpPr>
        <p:spPr>
          <a:xfrm>
            <a:off x="10473075" y="6126651"/>
            <a:ext cx="1350330" cy="461665"/>
          </a:xfrm>
          <a:prstGeom prst="rect">
            <a:avLst/>
          </a:prstGeom>
          <a:noFill/>
        </p:spPr>
        <p:txBody>
          <a:bodyPr wrap="square" rtlCol="0">
            <a:spAutoFit/>
          </a:bodyPr>
          <a:lstStyle/>
          <a:p>
            <a:r>
              <a:rPr lang="en-US" sz="2400" b="1">
                <a:solidFill>
                  <a:srgbClr val="E10E49"/>
                </a:solidFill>
                <a:latin typeface="Cambria" panose="02040503050406030204" pitchFamily="18" charset="0"/>
                <a:ea typeface="Cambria" panose="02040503050406030204" pitchFamily="18" charset="0"/>
              </a:rPr>
              <a:t>acnj.org</a:t>
            </a:r>
            <a:endParaRPr lang="es-MX" sz="2400" b="1">
              <a:solidFill>
                <a:srgbClr val="E10E4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01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85E20-EBA5-EA40-9346-22900449CC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6F6A18-55B9-8E4F-89AB-26F01DAF0F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3" name="Picture 12"/>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14" name="Group 13"/>
          <p:cNvGrpSpPr/>
          <p:nvPr userDrawn="1"/>
        </p:nvGrpSpPr>
        <p:grpSpPr>
          <a:xfrm>
            <a:off x="207616" y="273071"/>
            <a:ext cx="11816685" cy="6299322"/>
            <a:chOff x="0" y="0"/>
            <a:chExt cx="8895781" cy="4618831"/>
          </a:xfrm>
        </p:grpSpPr>
        <p:sp>
          <p:nvSpPr>
            <p:cNvPr id="15"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270256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57BB6-A670-1A48-ABE2-179C657674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9AED60-92D0-2D44-B9C8-658354CA50A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F03F2E5-B454-8D40-BAB3-C227BB356C28}"/>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9" name="Group 8"/>
          <p:cNvGrpSpPr/>
          <p:nvPr userDrawn="1"/>
        </p:nvGrpSpPr>
        <p:grpSpPr>
          <a:xfrm>
            <a:off x="207616" y="273071"/>
            <a:ext cx="11816685" cy="6299322"/>
            <a:chOff x="0" y="0"/>
            <a:chExt cx="8895781" cy="4618831"/>
          </a:xfrm>
        </p:grpSpPr>
        <p:sp>
          <p:nvSpPr>
            <p:cNvPr id="10"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1607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26E29-0387-8444-92A1-7863C9C4BE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BD45BAB-43F5-DC4D-951E-6BF3AFA9CB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6336B11-4C96-E14B-9D28-84D4D2D3B1D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34EE4A9-00F8-8747-865D-B2EDC4373C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6308AD8-286D-3645-B7F2-B6C0CB8E7CA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11" name="Group 10"/>
          <p:cNvGrpSpPr/>
          <p:nvPr userDrawn="1"/>
        </p:nvGrpSpPr>
        <p:grpSpPr>
          <a:xfrm>
            <a:off x="207616" y="273071"/>
            <a:ext cx="11816685" cy="6299322"/>
            <a:chOff x="0" y="0"/>
            <a:chExt cx="8895781" cy="4618831"/>
          </a:xfrm>
        </p:grpSpPr>
        <p:sp>
          <p:nvSpPr>
            <p:cNvPr id="12"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147342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94827-09F6-2B4C-A6CA-9723BA31C8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7" name="Group 6"/>
          <p:cNvGrpSpPr/>
          <p:nvPr userDrawn="1"/>
        </p:nvGrpSpPr>
        <p:grpSpPr>
          <a:xfrm>
            <a:off x="207616" y="273071"/>
            <a:ext cx="11816685" cy="6299322"/>
            <a:chOff x="0" y="0"/>
            <a:chExt cx="8895781" cy="4618831"/>
          </a:xfrm>
        </p:grpSpPr>
        <p:sp>
          <p:nvSpPr>
            <p:cNvPr id="8"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266586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6" name="Group 5"/>
          <p:cNvGrpSpPr/>
          <p:nvPr userDrawn="1"/>
        </p:nvGrpSpPr>
        <p:grpSpPr>
          <a:xfrm>
            <a:off x="207616" y="273071"/>
            <a:ext cx="11816685" cy="6299322"/>
            <a:chOff x="0" y="0"/>
            <a:chExt cx="8895781" cy="4618831"/>
          </a:xfrm>
        </p:grpSpPr>
        <p:sp>
          <p:nvSpPr>
            <p:cNvPr id="7"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109898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75D42-D89E-E14E-801D-DEDC853437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4DDAF81-11D7-1D45-9B07-27C279AFF8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2E60905-B45F-F444-850C-AFE225650C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9" name="Group 8"/>
          <p:cNvGrpSpPr/>
          <p:nvPr userDrawn="1"/>
        </p:nvGrpSpPr>
        <p:grpSpPr>
          <a:xfrm>
            <a:off x="207616" y="273071"/>
            <a:ext cx="11816685" cy="6299322"/>
            <a:chOff x="0" y="0"/>
            <a:chExt cx="8895781" cy="4618831"/>
          </a:xfrm>
        </p:grpSpPr>
        <p:sp>
          <p:nvSpPr>
            <p:cNvPr id="10"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84513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A82F-9006-294A-B66B-4111AEB639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D30383E-D722-8649-A740-21FFF21332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1684E5-90E0-3B48-B4A7-976D477772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00761" y="2189136"/>
            <a:ext cx="5362640" cy="4216427"/>
          </a:xfrm>
          <a:prstGeom prst="rect">
            <a:avLst/>
          </a:prstGeom>
        </p:spPr>
      </p:pic>
      <p:grpSp>
        <p:nvGrpSpPr>
          <p:cNvPr id="9" name="Group 8"/>
          <p:cNvGrpSpPr/>
          <p:nvPr userDrawn="1"/>
        </p:nvGrpSpPr>
        <p:grpSpPr>
          <a:xfrm>
            <a:off x="207616" y="273071"/>
            <a:ext cx="11816685" cy="6299322"/>
            <a:chOff x="0" y="0"/>
            <a:chExt cx="8895781" cy="4618831"/>
          </a:xfrm>
        </p:grpSpPr>
        <p:sp>
          <p:nvSpPr>
            <p:cNvPr id="10"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Tree>
    <p:extLst>
      <p:ext uri="{BB962C8B-B14F-4D97-AF65-F5344CB8AC3E}">
        <p14:creationId xmlns:p14="http://schemas.microsoft.com/office/powerpoint/2010/main" val="190226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94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npeckman@acnj.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cnj.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j.gov/education/specialed/due/" TargetMode="External"/><Relationship Id="rId2" Type="http://schemas.openxmlformats.org/officeDocument/2006/relationships/hyperlink" Target="https://www.nj.gov/education/specialed/form/prise/" TargetMode="External"/><Relationship Id="rId1" Type="http://schemas.openxmlformats.org/officeDocument/2006/relationships/slideLayout" Target="../slideLayouts/slideLayout2.xml"/><Relationship Id="rId6" Type="http://schemas.openxmlformats.org/officeDocument/2006/relationships/hyperlink" Target="https://www2.ed.gov/about/offices/list/ocr/docs/factsheet-504.html" TargetMode="External"/><Relationship Id="rId5" Type="http://schemas.openxmlformats.org/officeDocument/2006/relationships/hyperlink" Target="https://www.nj.gov/education/reopening/NJDOETheRoadBack.pdf" TargetMode="External"/><Relationship Id="rId4" Type="http://schemas.openxmlformats.org/officeDocument/2006/relationships/hyperlink" Target="https://sites.ed.gov/idea/idea-files/q-and-a-providing-services-to-children-with-disabilities-during-the-coronavirus-disease-2019-outbreak/"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npeckman@acnj.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6" name="Picture 4"/>
          <p:cNvPicPr>
            <a:picLocks noChangeAspect="1"/>
          </p:cNvPicPr>
          <p:nvPr/>
        </p:nvPicPr>
        <p:blipFill rotWithShape="1">
          <a:blip r:embed="rId3">
            <a:alphaModFix amt="75000"/>
          </a:blip>
          <a:srcRect l="315" t="579" r="6682" b="7148"/>
          <a:stretch/>
        </p:blipFill>
        <p:spPr>
          <a:xfrm>
            <a:off x="3635803" y="856353"/>
            <a:ext cx="8122815" cy="5544448"/>
          </a:xfrm>
          <a:prstGeom prst="rect">
            <a:avLst/>
          </a:prstGeom>
        </p:spPr>
      </p:pic>
      <p:grpSp>
        <p:nvGrpSpPr>
          <p:cNvPr id="3" name="Group 2"/>
          <p:cNvGrpSpPr/>
          <p:nvPr/>
        </p:nvGrpSpPr>
        <p:grpSpPr>
          <a:xfrm>
            <a:off x="390524" y="728663"/>
            <a:ext cx="11425239" cy="5786437"/>
            <a:chOff x="0" y="0"/>
            <a:chExt cx="8895781" cy="4618831"/>
          </a:xfrm>
        </p:grpSpPr>
        <p:sp>
          <p:nvSpPr>
            <p:cNvPr id="11" name="Freeform 3"/>
            <p:cNvSpPr/>
            <p:nvPr/>
          </p:nvSpPr>
          <p:spPr>
            <a:xfrm>
              <a:off x="0" y="-2540"/>
              <a:ext cx="8895781" cy="4621371"/>
            </a:xfrm>
            <a:custGeom>
              <a:avLst/>
              <a:gdLst/>
              <a:ahLst/>
              <a:cxnLst/>
              <a:rect l="l" t="t" r="r" b="b"/>
              <a:pathLst>
                <a:path w="8895781" h="4621371">
                  <a:moveTo>
                    <a:pt x="8893241" y="1236590"/>
                  </a:moveTo>
                  <a:lnTo>
                    <a:pt x="8895781" y="1211357"/>
                  </a:lnTo>
                  <a:lnTo>
                    <a:pt x="8889431" y="1217665"/>
                  </a:lnTo>
                  <a:lnTo>
                    <a:pt x="8889431" y="1177713"/>
                  </a:lnTo>
                  <a:cubicBezTo>
                    <a:pt x="8889431" y="1175610"/>
                    <a:pt x="8888161" y="1169302"/>
                    <a:pt x="8886891" y="1160891"/>
                  </a:cubicBezTo>
                  <a:lnTo>
                    <a:pt x="8886891" y="1156685"/>
                  </a:lnTo>
                  <a:lnTo>
                    <a:pt x="8885621" y="1156685"/>
                  </a:lnTo>
                  <a:cubicBezTo>
                    <a:pt x="8884352" y="1148274"/>
                    <a:pt x="8880541" y="1148274"/>
                    <a:pt x="8879271" y="1148274"/>
                  </a:cubicBezTo>
                  <a:cubicBezTo>
                    <a:pt x="8879271" y="1080987"/>
                    <a:pt x="8880541" y="1011596"/>
                    <a:pt x="8881811" y="944308"/>
                  </a:cubicBezTo>
                  <a:cubicBezTo>
                    <a:pt x="8881811" y="925383"/>
                    <a:pt x="8883081" y="908561"/>
                    <a:pt x="8883081" y="889637"/>
                  </a:cubicBezTo>
                  <a:lnTo>
                    <a:pt x="8886891" y="889637"/>
                  </a:lnTo>
                  <a:lnTo>
                    <a:pt x="8886891" y="847090"/>
                  </a:lnTo>
                  <a:lnTo>
                    <a:pt x="8890702" y="847090"/>
                  </a:lnTo>
                  <a:lnTo>
                    <a:pt x="8890702" y="816610"/>
                  </a:lnTo>
                  <a:cubicBezTo>
                    <a:pt x="8893241" y="781050"/>
                    <a:pt x="8895781" y="726440"/>
                    <a:pt x="8893241" y="692150"/>
                  </a:cubicBezTo>
                  <a:cubicBezTo>
                    <a:pt x="8894511" y="674370"/>
                    <a:pt x="8891971" y="652780"/>
                    <a:pt x="8890702" y="641350"/>
                  </a:cubicBezTo>
                  <a:lnTo>
                    <a:pt x="8891971" y="641350"/>
                  </a:lnTo>
                  <a:lnTo>
                    <a:pt x="8888161" y="542290"/>
                  </a:lnTo>
                  <a:lnTo>
                    <a:pt x="8889431" y="541020"/>
                  </a:lnTo>
                  <a:lnTo>
                    <a:pt x="8889431" y="537210"/>
                  </a:lnTo>
                  <a:cubicBezTo>
                    <a:pt x="8889431" y="502920"/>
                    <a:pt x="8888161" y="468630"/>
                    <a:pt x="8888161" y="431800"/>
                  </a:cubicBezTo>
                  <a:cubicBezTo>
                    <a:pt x="8885621" y="361950"/>
                    <a:pt x="8884352" y="290830"/>
                    <a:pt x="8890702" y="213360"/>
                  </a:cubicBezTo>
                  <a:lnTo>
                    <a:pt x="8890702" y="207010"/>
                  </a:lnTo>
                  <a:cubicBezTo>
                    <a:pt x="8889431" y="191770"/>
                    <a:pt x="8889431" y="176530"/>
                    <a:pt x="8889431" y="158750"/>
                  </a:cubicBezTo>
                  <a:lnTo>
                    <a:pt x="8889431" y="80010"/>
                  </a:lnTo>
                  <a:lnTo>
                    <a:pt x="8894511" y="59690"/>
                  </a:lnTo>
                  <a:lnTo>
                    <a:pt x="8894511" y="8890"/>
                  </a:lnTo>
                  <a:lnTo>
                    <a:pt x="8888161" y="8890"/>
                  </a:lnTo>
                  <a:cubicBezTo>
                    <a:pt x="8850061" y="8890"/>
                    <a:pt x="8794181" y="7620"/>
                    <a:pt x="8778941" y="7620"/>
                  </a:cubicBezTo>
                  <a:cubicBezTo>
                    <a:pt x="8751002" y="7620"/>
                    <a:pt x="8735761" y="7620"/>
                    <a:pt x="8728141" y="8890"/>
                  </a:cubicBezTo>
                  <a:cubicBezTo>
                    <a:pt x="8695121" y="0"/>
                    <a:pt x="8616381" y="1270"/>
                    <a:pt x="8540181" y="3810"/>
                  </a:cubicBezTo>
                  <a:cubicBezTo>
                    <a:pt x="8502081" y="5080"/>
                    <a:pt x="8465252" y="5080"/>
                    <a:pt x="8439852" y="3810"/>
                  </a:cubicBezTo>
                  <a:lnTo>
                    <a:pt x="8436041" y="3810"/>
                  </a:lnTo>
                  <a:lnTo>
                    <a:pt x="8433502" y="10160"/>
                  </a:lnTo>
                  <a:cubicBezTo>
                    <a:pt x="8382702" y="10160"/>
                    <a:pt x="8333171" y="11430"/>
                    <a:pt x="8268402" y="13970"/>
                  </a:cubicBezTo>
                  <a:lnTo>
                    <a:pt x="8256971" y="13970"/>
                  </a:lnTo>
                  <a:lnTo>
                    <a:pt x="8258241" y="16510"/>
                  </a:lnTo>
                  <a:lnTo>
                    <a:pt x="8225221" y="16510"/>
                  </a:lnTo>
                  <a:lnTo>
                    <a:pt x="8225221" y="21590"/>
                  </a:lnTo>
                  <a:cubicBezTo>
                    <a:pt x="8202361" y="21590"/>
                    <a:pt x="8178231" y="20320"/>
                    <a:pt x="8151561" y="19050"/>
                  </a:cubicBezTo>
                  <a:cubicBezTo>
                    <a:pt x="8128701" y="17780"/>
                    <a:pt x="8105841" y="17780"/>
                    <a:pt x="8082981" y="16510"/>
                  </a:cubicBezTo>
                  <a:lnTo>
                    <a:pt x="8082981" y="15240"/>
                  </a:lnTo>
                  <a:cubicBezTo>
                    <a:pt x="8075361" y="13970"/>
                    <a:pt x="8066471" y="13970"/>
                    <a:pt x="8058851" y="12700"/>
                  </a:cubicBezTo>
                  <a:lnTo>
                    <a:pt x="8057581" y="44450"/>
                  </a:lnTo>
                  <a:lnTo>
                    <a:pt x="8053771" y="44450"/>
                  </a:lnTo>
                  <a:lnTo>
                    <a:pt x="8053771" y="13970"/>
                  </a:lnTo>
                  <a:cubicBezTo>
                    <a:pt x="7892035" y="10160"/>
                    <a:pt x="7678603" y="12700"/>
                    <a:pt x="7470376" y="15240"/>
                  </a:cubicBezTo>
                  <a:cubicBezTo>
                    <a:pt x="7256944" y="17780"/>
                    <a:pt x="7053923" y="20320"/>
                    <a:pt x="6866519" y="16510"/>
                  </a:cubicBezTo>
                  <a:cubicBezTo>
                    <a:pt x="6778023" y="17780"/>
                    <a:pt x="6710349" y="17780"/>
                    <a:pt x="6653086" y="16510"/>
                  </a:cubicBezTo>
                  <a:lnTo>
                    <a:pt x="6653086" y="15240"/>
                  </a:lnTo>
                  <a:lnTo>
                    <a:pt x="6476093" y="12700"/>
                  </a:lnTo>
                  <a:lnTo>
                    <a:pt x="6476093" y="16510"/>
                  </a:lnTo>
                  <a:cubicBezTo>
                    <a:pt x="6418831" y="16510"/>
                    <a:pt x="6356363" y="17780"/>
                    <a:pt x="6288690" y="17780"/>
                  </a:cubicBezTo>
                  <a:lnTo>
                    <a:pt x="6247044" y="12700"/>
                  </a:lnTo>
                  <a:lnTo>
                    <a:pt x="6221016" y="12700"/>
                  </a:lnTo>
                  <a:cubicBezTo>
                    <a:pt x="6153342" y="11430"/>
                    <a:pt x="6122108" y="11430"/>
                    <a:pt x="6111697" y="19050"/>
                  </a:cubicBezTo>
                  <a:lnTo>
                    <a:pt x="6111697" y="21590"/>
                  </a:lnTo>
                  <a:cubicBezTo>
                    <a:pt x="6085668" y="22860"/>
                    <a:pt x="6059640" y="22860"/>
                    <a:pt x="6038817" y="24130"/>
                  </a:cubicBezTo>
                  <a:cubicBezTo>
                    <a:pt x="5986761" y="19050"/>
                    <a:pt x="5919087" y="20320"/>
                    <a:pt x="5841002" y="20320"/>
                  </a:cubicBezTo>
                  <a:cubicBezTo>
                    <a:pt x="5762917" y="21590"/>
                    <a:pt x="5679627" y="21590"/>
                    <a:pt x="5622364" y="16510"/>
                  </a:cubicBezTo>
                  <a:lnTo>
                    <a:pt x="5617159" y="15240"/>
                  </a:lnTo>
                  <a:lnTo>
                    <a:pt x="5606747" y="15240"/>
                  </a:lnTo>
                  <a:cubicBezTo>
                    <a:pt x="5580719" y="16510"/>
                    <a:pt x="5476606" y="17780"/>
                    <a:pt x="5377698" y="19050"/>
                  </a:cubicBezTo>
                  <a:cubicBezTo>
                    <a:pt x="5283996" y="20320"/>
                    <a:pt x="5179882" y="21590"/>
                    <a:pt x="5096592" y="22860"/>
                  </a:cubicBezTo>
                  <a:cubicBezTo>
                    <a:pt x="5080975" y="20320"/>
                    <a:pt x="5049741" y="19050"/>
                    <a:pt x="5013301" y="19050"/>
                  </a:cubicBezTo>
                  <a:cubicBezTo>
                    <a:pt x="4893571" y="20320"/>
                    <a:pt x="4758224" y="21590"/>
                    <a:pt x="4591642" y="21590"/>
                  </a:cubicBezTo>
                  <a:lnTo>
                    <a:pt x="4586436" y="20320"/>
                  </a:lnTo>
                  <a:lnTo>
                    <a:pt x="4560408" y="21590"/>
                  </a:lnTo>
                  <a:cubicBezTo>
                    <a:pt x="4451089" y="21590"/>
                    <a:pt x="4341770" y="20320"/>
                    <a:pt x="4232451" y="20320"/>
                  </a:cubicBezTo>
                  <a:lnTo>
                    <a:pt x="4232451" y="17780"/>
                  </a:lnTo>
                  <a:cubicBezTo>
                    <a:pt x="4201217" y="19050"/>
                    <a:pt x="4169983" y="19050"/>
                    <a:pt x="4143954" y="20320"/>
                  </a:cubicBezTo>
                  <a:lnTo>
                    <a:pt x="4102309" y="20320"/>
                  </a:lnTo>
                  <a:cubicBezTo>
                    <a:pt x="3847231" y="19050"/>
                    <a:pt x="3581743" y="17780"/>
                    <a:pt x="3311048" y="17780"/>
                  </a:cubicBezTo>
                  <a:lnTo>
                    <a:pt x="3300637" y="17780"/>
                  </a:lnTo>
                  <a:lnTo>
                    <a:pt x="3285020" y="22860"/>
                  </a:lnTo>
                  <a:lnTo>
                    <a:pt x="3285020" y="27940"/>
                  </a:lnTo>
                  <a:lnTo>
                    <a:pt x="3274608" y="27940"/>
                  </a:lnTo>
                  <a:lnTo>
                    <a:pt x="2951857" y="16510"/>
                  </a:lnTo>
                  <a:cubicBezTo>
                    <a:pt x="2905006" y="16510"/>
                    <a:pt x="2878977" y="19050"/>
                    <a:pt x="2847743" y="20320"/>
                  </a:cubicBezTo>
                  <a:cubicBezTo>
                    <a:pt x="2800892" y="22860"/>
                    <a:pt x="2759247" y="26670"/>
                    <a:pt x="2623900" y="21590"/>
                  </a:cubicBezTo>
                  <a:lnTo>
                    <a:pt x="2623900" y="24130"/>
                  </a:lnTo>
                  <a:lnTo>
                    <a:pt x="2295943" y="24130"/>
                  </a:lnTo>
                  <a:cubicBezTo>
                    <a:pt x="1915929" y="24130"/>
                    <a:pt x="1478653" y="24130"/>
                    <a:pt x="1140284" y="19050"/>
                  </a:cubicBezTo>
                  <a:lnTo>
                    <a:pt x="999731" y="17780"/>
                  </a:lnTo>
                  <a:lnTo>
                    <a:pt x="1056994" y="24130"/>
                  </a:lnTo>
                  <a:lnTo>
                    <a:pt x="1025760" y="24130"/>
                  </a:lnTo>
                  <a:cubicBezTo>
                    <a:pt x="890412"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2301"/>
                    <a:pt x="6350" y="883328"/>
                    <a:pt x="6350" y="975849"/>
                  </a:cubicBezTo>
                  <a:lnTo>
                    <a:pt x="10160" y="975849"/>
                  </a:lnTo>
                  <a:lnTo>
                    <a:pt x="10160" y="986363"/>
                  </a:lnTo>
                  <a:lnTo>
                    <a:pt x="19050" y="988466"/>
                  </a:lnTo>
                  <a:lnTo>
                    <a:pt x="19050" y="1017904"/>
                  </a:lnTo>
                  <a:lnTo>
                    <a:pt x="12700" y="1017904"/>
                  </a:lnTo>
                  <a:lnTo>
                    <a:pt x="16510" y="1102014"/>
                  </a:lnTo>
                  <a:lnTo>
                    <a:pt x="16510" y="1114630"/>
                  </a:lnTo>
                  <a:cubicBezTo>
                    <a:pt x="13970" y="1192432"/>
                    <a:pt x="10160" y="1272337"/>
                    <a:pt x="16510" y="1327008"/>
                  </a:cubicBezTo>
                  <a:cubicBezTo>
                    <a:pt x="16510" y="1331213"/>
                    <a:pt x="16510" y="1333316"/>
                    <a:pt x="15240" y="1335419"/>
                  </a:cubicBezTo>
                  <a:lnTo>
                    <a:pt x="12700" y="1337522"/>
                  </a:lnTo>
                  <a:lnTo>
                    <a:pt x="12700" y="1345933"/>
                  </a:lnTo>
                  <a:cubicBezTo>
                    <a:pt x="13970" y="1366960"/>
                    <a:pt x="13970" y="1398501"/>
                    <a:pt x="15240" y="1432145"/>
                  </a:cubicBezTo>
                  <a:cubicBezTo>
                    <a:pt x="16510" y="1499433"/>
                    <a:pt x="19050" y="1575132"/>
                    <a:pt x="21590" y="1610879"/>
                  </a:cubicBezTo>
                  <a:cubicBezTo>
                    <a:pt x="21590" y="1615084"/>
                    <a:pt x="20320" y="1619290"/>
                    <a:pt x="20320" y="1621393"/>
                  </a:cubicBezTo>
                  <a:cubicBezTo>
                    <a:pt x="20320" y="1623495"/>
                    <a:pt x="19050" y="1625598"/>
                    <a:pt x="19050" y="1627701"/>
                  </a:cubicBezTo>
                  <a:lnTo>
                    <a:pt x="21590" y="1627701"/>
                  </a:lnTo>
                  <a:lnTo>
                    <a:pt x="21590" y="1629803"/>
                  </a:lnTo>
                  <a:cubicBezTo>
                    <a:pt x="15240" y="1678167"/>
                    <a:pt x="17780" y="1779099"/>
                    <a:pt x="20320" y="1869517"/>
                  </a:cubicBezTo>
                  <a:cubicBezTo>
                    <a:pt x="21590" y="1936805"/>
                    <a:pt x="24130" y="2020914"/>
                    <a:pt x="20320" y="2037737"/>
                  </a:cubicBezTo>
                  <a:lnTo>
                    <a:pt x="16510" y="2037737"/>
                  </a:lnTo>
                  <a:lnTo>
                    <a:pt x="17780" y="2199648"/>
                  </a:lnTo>
                  <a:lnTo>
                    <a:pt x="11430" y="2199648"/>
                  </a:lnTo>
                  <a:cubicBezTo>
                    <a:pt x="11430" y="2218573"/>
                    <a:pt x="10160" y="2235395"/>
                    <a:pt x="10160" y="2252217"/>
                  </a:cubicBezTo>
                  <a:lnTo>
                    <a:pt x="8890" y="2250114"/>
                  </a:lnTo>
                  <a:lnTo>
                    <a:pt x="10160" y="2275347"/>
                  </a:lnTo>
                  <a:lnTo>
                    <a:pt x="10160" y="2281655"/>
                  </a:lnTo>
                  <a:lnTo>
                    <a:pt x="13970" y="2439361"/>
                  </a:lnTo>
                  <a:lnTo>
                    <a:pt x="21590" y="2439361"/>
                  </a:lnTo>
                  <a:cubicBezTo>
                    <a:pt x="22860" y="2449875"/>
                    <a:pt x="22860" y="2460389"/>
                    <a:pt x="24130" y="2468800"/>
                  </a:cubicBezTo>
                  <a:lnTo>
                    <a:pt x="22860" y="2466697"/>
                  </a:lnTo>
                  <a:lnTo>
                    <a:pt x="21590" y="2500341"/>
                  </a:lnTo>
                  <a:cubicBezTo>
                    <a:pt x="20320" y="2533985"/>
                    <a:pt x="20320" y="2561321"/>
                    <a:pt x="20320" y="2586554"/>
                  </a:cubicBezTo>
                  <a:cubicBezTo>
                    <a:pt x="17780" y="2599170"/>
                    <a:pt x="15240" y="2611787"/>
                    <a:pt x="13970" y="2626506"/>
                  </a:cubicBezTo>
                  <a:lnTo>
                    <a:pt x="12700" y="2632814"/>
                  </a:lnTo>
                  <a:lnTo>
                    <a:pt x="12700" y="2637020"/>
                  </a:lnTo>
                  <a:cubicBezTo>
                    <a:pt x="13970" y="2639122"/>
                    <a:pt x="15240" y="2647533"/>
                    <a:pt x="16510" y="2685383"/>
                  </a:cubicBezTo>
                  <a:cubicBezTo>
                    <a:pt x="16510" y="2735849"/>
                    <a:pt x="19050" y="2777904"/>
                    <a:pt x="22860" y="2843089"/>
                  </a:cubicBezTo>
                  <a:lnTo>
                    <a:pt x="12700" y="2904068"/>
                  </a:lnTo>
                  <a:cubicBezTo>
                    <a:pt x="8890" y="2927198"/>
                    <a:pt x="8890" y="2933507"/>
                    <a:pt x="8890" y="2944021"/>
                  </a:cubicBezTo>
                  <a:cubicBezTo>
                    <a:pt x="8890" y="2952432"/>
                    <a:pt x="8890" y="2965048"/>
                    <a:pt x="5080" y="3000795"/>
                  </a:cubicBezTo>
                  <a:lnTo>
                    <a:pt x="8890" y="3002898"/>
                  </a:lnTo>
                  <a:cubicBezTo>
                    <a:pt x="10160" y="3015514"/>
                    <a:pt x="10160" y="3063877"/>
                    <a:pt x="10160" y="3095418"/>
                  </a:cubicBezTo>
                  <a:cubicBezTo>
                    <a:pt x="10160" y="3158501"/>
                    <a:pt x="10160" y="3181631"/>
                    <a:pt x="12700" y="3187939"/>
                  </a:cubicBezTo>
                  <a:cubicBezTo>
                    <a:pt x="10160" y="3217378"/>
                    <a:pt x="8890" y="3244713"/>
                    <a:pt x="8890" y="3274152"/>
                  </a:cubicBezTo>
                  <a:cubicBezTo>
                    <a:pt x="7620" y="3307796"/>
                    <a:pt x="7620" y="3343543"/>
                    <a:pt x="2540" y="3387700"/>
                  </a:cubicBezTo>
                  <a:lnTo>
                    <a:pt x="0" y="3412933"/>
                  </a:lnTo>
                  <a:lnTo>
                    <a:pt x="6350" y="3406625"/>
                  </a:lnTo>
                  <a:lnTo>
                    <a:pt x="6350" y="3446577"/>
                  </a:lnTo>
                  <a:cubicBezTo>
                    <a:pt x="6350" y="3448680"/>
                    <a:pt x="7620" y="3454988"/>
                    <a:pt x="8890" y="3463399"/>
                  </a:cubicBezTo>
                  <a:lnTo>
                    <a:pt x="8890" y="3467604"/>
                  </a:lnTo>
                  <a:lnTo>
                    <a:pt x="10160" y="3467604"/>
                  </a:lnTo>
                  <a:cubicBezTo>
                    <a:pt x="11430" y="3476016"/>
                    <a:pt x="15240" y="3476016"/>
                    <a:pt x="16510" y="3476016"/>
                  </a:cubicBezTo>
                  <a:cubicBezTo>
                    <a:pt x="16510" y="3543304"/>
                    <a:pt x="15240" y="3612694"/>
                    <a:pt x="13970" y="3679982"/>
                  </a:cubicBezTo>
                  <a:cubicBezTo>
                    <a:pt x="13970" y="3698907"/>
                    <a:pt x="12700" y="3715729"/>
                    <a:pt x="12700" y="3734654"/>
                  </a:cubicBezTo>
                  <a:lnTo>
                    <a:pt x="8890" y="3734654"/>
                  </a:lnTo>
                  <a:lnTo>
                    <a:pt x="8890" y="3774281"/>
                  </a:lnTo>
                  <a:lnTo>
                    <a:pt x="6350" y="3774281"/>
                  </a:lnTo>
                  <a:lnTo>
                    <a:pt x="6350" y="3804761"/>
                  </a:lnTo>
                  <a:cubicBezTo>
                    <a:pt x="3810" y="3840321"/>
                    <a:pt x="1270" y="3894931"/>
                    <a:pt x="3810" y="3929221"/>
                  </a:cubicBezTo>
                  <a:cubicBezTo>
                    <a:pt x="2540" y="3947001"/>
                    <a:pt x="5080" y="3968591"/>
                    <a:pt x="6350" y="3980021"/>
                  </a:cubicBezTo>
                  <a:lnTo>
                    <a:pt x="5080" y="3980021"/>
                  </a:lnTo>
                  <a:lnTo>
                    <a:pt x="8890" y="4079081"/>
                  </a:lnTo>
                  <a:lnTo>
                    <a:pt x="7620" y="4080351"/>
                  </a:lnTo>
                  <a:lnTo>
                    <a:pt x="7620" y="4084161"/>
                  </a:lnTo>
                  <a:cubicBezTo>
                    <a:pt x="7620" y="4118451"/>
                    <a:pt x="8890" y="4152741"/>
                    <a:pt x="8890" y="4189571"/>
                  </a:cubicBezTo>
                  <a:cubicBezTo>
                    <a:pt x="11430" y="4259421"/>
                    <a:pt x="12700" y="4330541"/>
                    <a:pt x="6350" y="4408011"/>
                  </a:cubicBezTo>
                  <a:lnTo>
                    <a:pt x="6350" y="4414361"/>
                  </a:lnTo>
                  <a:cubicBezTo>
                    <a:pt x="7620" y="4429601"/>
                    <a:pt x="7620" y="4444841"/>
                    <a:pt x="7620" y="4462621"/>
                  </a:cubicBezTo>
                  <a:lnTo>
                    <a:pt x="7620" y="4541361"/>
                  </a:lnTo>
                  <a:lnTo>
                    <a:pt x="2540" y="4561681"/>
                  </a:lnTo>
                  <a:lnTo>
                    <a:pt x="2540" y="4612481"/>
                  </a:lnTo>
                  <a:lnTo>
                    <a:pt x="8890" y="4612481"/>
                  </a:lnTo>
                  <a:cubicBezTo>
                    <a:pt x="46990" y="4612481"/>
                    <a:pt x="102870" y="4613751"/>
                    <a:pt x="118110" y="4613751"/>
                  </a:cubicBezTo>
                  <a:cubicBezTo>
                    <a:pt x="146050" y="4613751"/>
                    <a:pt x="161290" y="4613751"/>
                    <a:pt x="168910" y="4612481"/>
                  </a:cubicBezTo>
                  <a:cubicBezTo>
                    <a:pt x="189230" y="4617561"/>
                    <a:pt x="227330" y="4618831"/>
                    <a:pt x="271780" y="4618831"/>
                  </a:cubicBezTo>
                  <a:cubicBezTo>
                    <a:pt x="298450" y="4618831"/>
                    <a:pt x="327660" y="4618831"/>
                    <a:pt x="356870" y="4617561"/>
                  </a:cubicBezTo>
                  <a:cubicBezTo>
                    <a:pt x="394970" y="4616291"/>
                    <a:pt x="431800" y="4616291"/>
                    <a:pt x="457200" y="4617561"/>
                  </a:cubicBezTo>
                  <a:lnTo>
                    <a:pt x="461010" y="4617561"/>
                  </a:lnTo>
                  <a:lnTo>
                    <a:pt x="463550" y="4611211"/>
                  </a:lnTo>
                  <a:cubicBezTo>
                    <a:pt x="514350" y="4611211"/>
                    <a:pt x="563880" y="4609941"/>
                    <a:pt x="628650" y="4607401"/>
                  </a:cubicBezTo>
                  <a:lnTo>
                    <a:pt x="640080" y="4607401"/>
                  </a:lnTo>
                  <a:lnTo>
                    <a:pt x="638810" y="4604861"/>
                  </a:lnTo>
                  <a:lnTo>
                    <a:pt x="671830" y="4604861"/>
                  </a:lnTo>
                  <a:lnTo>
                    <a:pt x="671830" y="4599781"/>
                  </a:lnTo>
                  <a:cubicBezTo>
                    <a:pt x="694690" y="4599781"/>
                    <a:pt x="718820" y="4601051"/>
                    <a:pt x="745490" y="4602321"/>
                  </a:cubicBezTo>
                  <a:cubicBezTo>
                    <a:pt x="763270" y="4603591"/>
                    <a:pt x="781050" y="4603591"/>
                    <a:pt x="798830" y="4604861"/>
                  </a:cubicBezTo>
                  <a:lnTo>
                    <a:pt x="798830" y="4616291"/>
                  </a:lnTo>
                  <a:lnTo>
                    <a:pt x="1129873" y="4616291"/>
                  </a:lnTo>
                  <a:cubicBezTo>
                    <a:pt x="1228781" y="4616291"/>
                    <a:pt x="1322483" y="4615021"/>
                    <a:pt x="1421390" y="4613751"/>
                  </a:cubicBezTo>
                  <a:cubicBezTo>
                    <a:pt x="1634823" y="4611211"/>
                    <a:pt x="1837844" y="4608671"/>
                    <a:pt x="2025248" y="4612481"/>
                  </a:cubicBezTo>
                  <a:cubicBezTo>
                    <a:pt x="2113744" y="4611211"/>
                    <a:pt x="2181418" y="4611211"/>
                    <a:pt x="2238680" y="4612481"/>
                  </a:cubicBezTo>
                  <a:lnTo>
                    <a:pt x="2238680" y="4613751"/>
                  </a:lnTo>
                  <a:lnTo>
                    <a:pt x="2275120" y="4613751"/>
                  </a:lnTo>
                  <a:lnTo>
                    <a:pt x="2410467" y="4616291"/>
                  </a:lnTo>
                  <a:lnTo>
                    <a:pt x="2410467" y="4612481"/>
                  </a:lnTo>
                  <a:cubicBezTo>
                    <a:pt x="2467730" y="4612481"/>
                    <a:pt x="2530197" y="4611211"/>
                    <a:pt x="2597871" y="4611211"/>
                  </a:cubicBezTo>
                  <a:lnTo>
                    <a:pt x="2644722" y="4617561"/>
                  </a:lnTo>
                  <a:lnTo>
                    <a:pt x="2675956" y="4617561"/>
                  </a:lnTo>
                  <a:cubicBezTo>
                    <a:pt x="2743630" y="4618831"/>
                    <a:pt x="2774864" y="4618831"/>
                    <a:pt x="2785275" y="4611211"/>
                  </a:cubicBezTo>
                  <a:lnTo>
                    <a:pt x="2785275" y="4608671"/>
                  </a:lnTo>
                  <a:cubicBezTo>
                    <a:pt x="2811304" y="4607401"/>
                    <a:pt x="2837332" y="4607401"/>
                    <a:pt x="2858155" y="4606131"/>
                  </a:cubicBezTo>
                  <a:cubicBezTo>
                    <a:pt x="2910211" y="4611211"/>
                    <a:pt x="2977885" y="4609941"/>
                    <a:pt x="3055970" y="4609941"/>
                  </a:cubicBezTo>
                  <a:cubicBezTo>
                    <a:pt x="3134055" y="4608671"/>
                    <a:pt x="3217346" y="4608671"/>
                    <a:pt x="3274608" y="4613751"/>
                  </a:cubicBezTo>
                  <a:lnTo>
                    <a:pt x="3279814" y="4615021"/>
                  </a:lnTo>
                  <a:lnTo>
                    <a:pt x="3290225" y="4615021"/>
                  </a:lnTo>
                  <a:cubicBezTo>
                    <a:pt x="3316253" y="4613751"/>
                    <a:pt x="3420367" y="4612481"/>
                    <a:pt x="3519274" y="4611211"/>
                  </a:cubicBezTo>
                  <a:cubicBezTo>
                    <a:pt x="3612976" y="4609941"/>
                    <a:pt x="3717090" y="4608671"/>
                    <a:pt x="3800380" y="4607401"/>
                  </a:cubicBezTo>
                  <a:cubicBezTo>
                    <a:pt x="3815997" y="4609941"/>
                    <a:pt x="3852437" y="4611211"/>
                    <a:pt x="3883671" y="4611211"/>
                  </a:cubicBezTo>
                  <a:cubicBezTo>
                    <a:pt x="4003401" y="4609941"/>
                    <a:pt x="4138749" y="4608671"/>
                    <a:pt x="4305330" y="4608671"/>
                  </a:cubicBezTo>
                  <a:lnTo>
                    <a:pt x="4310536" y="4609941"/>
                  </a:lnTo>
                  <a:lnTo>
                    <a:pt x="4336564" y="4608671"/>
                  </a:lnTo>
                  <a:cubicBezTo>
                    <a:pt x="4445883" y="4608671"/>
                    <a:pt x="4555202" y="4609941"/>
                    <a:pt x="4664521" y="4609941"/>
                  </a:cubicBezTo>
                  <a:lnTo>
                    <a:pt x="4664521" y="4612481"/>
                  </a:lnTo>
                  <a:lnTo>
                    <a:pt x="4753018" y="4609941"/>
                  </a:lnTo>
                  <a:lnTo>
                    <a:pt x="4794663" y="4609941"/>
                  </a:lnTo>
                  <a:cubicBezTo>
                    <a:pt x="5049741" y="4611211"/>
                    <a:pt x="5315230" y="4612481"/>
                    <a:pt x="5585925" y="4612481"/>
                  </a:cubicBezTo>
                  <a:lnTo>
                    <a:pt x="5596336" y="4612481"/>
                  </a:lnTo>
                  <a:lnTo>
                    <a:pt x="5611953" y="4607401"/>
                  </a:lnTo>
                  <a:lnTo>
                    <a:pt x="5611953" y="4602321"/>
                  </a:lnTo>
                  <a:lnTo>
                    <a:pt x="5622364" y="4602321"/>
                  </a:lnTo>
                  <a:lnTo>
                    <a:pt x="5945115" y="4613751"/>
                  </a:lnTo>
                  <a:cubicBezTo>
                    <a:pt x="5991966" y="4613751"/>
                    <a:pt x="6017995" y="4611211"/>
                    <a:pt x="6049229" y="4609941"/>
                  </a:cubicBezTo>
                  <a:cubicBezTo>
                    <a:pt x="6096080" y="4607401"/>
                    <a:pt x="6137725" y="4603591"/>
                    <a:pt x="6273073" y="4608671"/>
                  </a:cubicBezTo>
                  <a:lnTo>
                    <a:pt x="6273073" y="4606131"/>
                  </a:lnTo>
                  <a:lnTo>
                    <a:pt x="6595824" y="4606131"/>
                  </a:lnTo>
                  <a:cubicBezTo>
                    <a:pt x="6975838" y="4606131"/>
                    <a:pt x="7413113" y="4606131"/>
                    <a:pt x="7751482" y="4611211"/>
                  </a:cubicBezTo>
                  <a:lnTo>
                    <a:pt x="7892035" y="4612481"/>
                  </a:lnTo>
                  <a:lnTo>
                    <a:pt x="7834773" y="4606131"/>
                  </a:lnTo>
                  <a:lnTo>
                    <a:pt x="7866007" y="4606131"/>
                  </a:lnTo>
                  <a:cubicBezTo>
                    <a:pt x="7996148" y="4608671"/>
                    <a:pt x="8046151" y="4609941"/>
                    <a:pt x="8053771" y="4606131"/>
                  </a:cubicBezTo>
                  <a:lnTo>
                    <a:pt x="8053771" y="4607401"/>
                  </a:lnTo>
                  <a:cubicBezTo>
                    <a:pt x="8055041" y="4607401"/>
                    <a:pt x="8055041" y="4607401"/>
                    <a:pt x="8056311" y="4606131"/>
                  </a:cubicBezTo>
                  <a:cubicBezTo>
                    <a:pt x="8057581" y="4606131"/>
                    <a:pt x="8058851" y="4607401"/>
                    <a:pt x="8061391" y="4607401"/>
                  </a:cubicBezTo>
                  <a:lnTo>
                    <a:pt x="8061391" y="4613751"/>
                  </a:lnTo>
                  <a:cubicBezTo>
                    <a:pt x="8096951" y="4612481"/>
                    <a:pt x="8126161" y="4612481"/>
                    <a:pt x="8151561" y="4613751"/>
                  </a:cubicBezTo>
                  <a:cubicBezTo>
                    <a:pt x="8180771" y="4615021"/>
                    <a:pt x="8207441" y="4615021"/>
                    <a:pt x="8235381" y="4612481"/>
                  </a:cubicBezTo>
                  <a:cubicBezTo>
                    <a:pt x="8236651" y="4613751"/>
                    <a:pt x="8237921" y="4616291"/>
                    <a:pt x="8241731" y="4617561"/>
                  </a:cubicBezTo>
                  <a:lnTo>
                    <a:pt x="8244271" y="4617561"/>
                  </a:lnTo>
                  <a:cubicBezTo>
                    <a:pt x="8248081" y="4617561"/>
                    <a:pt x="8250621" y="4616291"/>
                    <a:pt x="8253161" y="4616291"/>
                  </a:cubicBezTo>
                  <a:lnTo>
                    <a:pt x="8253161" y="4621371"/>
                  </a:lnTo>
                  <a:cubicBezTo>
                    <a:pt x="8321741" y="4621371"/>
                    <a:pt x="8343331" y="4613751"/>
                    <a:pt x="8353491" y="4607401"/>
                  </a:cubicBezTo>
                  <a:cubicBezTo>
                    <a:pt x="8408101" y="4608671"/>
                    <a:pt x="8456361" y="4611211"/>
                    <a:pt x="8503351" y="4615021"/>
                  </a:cubicBezTo>
                  <a:lnTo>
                    <a:pt x="8503351" y="4609941"/>
                  </a:lnTo>
                  <a:lnTo>
                    <a:pt x="8521131" y="4609941"/>
                  </a:lnTo>
                  <a:lnTo>
                    <a:pt x="8521131" y="4606131"/>
                  </a:lnTo>
                  <a:lnTo>
                    <a:pt x="8596061" y="4606131"/>
                  </a:lnTo>
                  <a:lnTo>
                    <a:pt x="8643051" y="4608671"/>
                  </a:lnTo>
                  <a:lnTo>
                    <a:pt x="8644321" y="4608671"/>
                  </a:lnTo>
                  <a:cubicBezTo>
                    <a:pt x="8654481" y="4604861"/>
                    <a:pt x="8688771" y="4604861"/>
                    <a:pt x="8720521" y="4604861"/>
                  </a:cubicBezTo>
                  <a:cubicBezTo>
                    <a:pt x="8748461" y="4604861"/>
                    <a:pt x="8773861" y="4604861"/>
                    <a:pt x="8785291" y="4602321"/>
                  </a:cubicBezTo>
                  <a:lnTo>
                    <a:pt x="8848791" y="4602321"/>
                  </a:lnTo>
                  <a:lnTo>
                    <a:pt x="8848791" y="4595971"/>
                  </a:lnTo>
                  <a:lnTo>
                    <a:pt x="8865301" y="4595971"/>
                  </a:lnTo>
                  <a:lnTo>
                    <a:pt x="8865301" y="4589621"/>
                  </a:lnTo>
                  <a:cubicBezTo>
                    <a:pt x="8865301" y="4579461"/>
                    <a:pt x="8865301" y="4568031"/>
                    <a:pt x="8866571" y="4555331"/>
                  </a:cubicBezTo>
                  <a:lnTo>
                    <a:pt x="8866571" y="4542631"/>
                  </a:lnTo>
                  <a:cubicBezTo>
                    <a:pt x="8866571" y="4532471"/>
                    <a:pt x="8866571" y="4524851"/>
                    <a:pt x="8867841" y="4515961"/>
                  </a:cubicBezTo>
                  <a:lnTo>
                    <a:pt x="8869111" y="4499451"/>
                  </a:lnTo>
                  <a:cubicBezTo>
                    <a:pt x="8872921" y="4435951"/>
                    <a:pt x="8871651" y="4421981"/>
                    <a:pt x="8871651" y="4408011"/>
                  </a:cubicBezTo>
                  <a:cubicBezTo>
                    <a:pt x="8870381" y="4394041"/>
                    <a:pt x="8870381" y="4381341"/>
                    <a:pt x="8874191" y="4319111"/>
                  </a:cubicBezTo>
                  <a:lnTo>
                    <a:pt x="8875461" y="4301331"/>
                  </a:lnTo>
                  <a:lnTo>
                    <a:pt x="8864031" y="4314031"/>
                  </a:lnTo>
                  <a:cubicBezTo>
                    <a:pt x="8862761" y="4301331"/>
                    <a:pt x="8865301" y="4273391"/>
                    <a:pt x="8866571" y="4251801"/>
                  </a:cubicBezTo>
                  <a:cubicBezTo>
                    <a:pt x="8869111" y="4218781"/>
                    <a:pt x="8872921" y="4180681"/>
                    <a:pt x="8870381" y="4146391"/>
                  </a:cubicBezTo>
                  <a:lnTo>
                    <a:pt x="8879271" y="4174331"/>
                  </a:lnTo>
                  <a:lnTo>
                    <a:pt x="8878001" y="4127341"/>
                  </a:lnTo>
                  <a:cubicBezTo>
                    <a:pt x="8878001" y="4112101"/>
                    <a:pt x="8876731" y="4095591"/>
                    <a:pt x="8876731" y="4079081"/>
                  </a:cubicBezTo>
                  <a:cubicBezTo>
                    <a:pt x="8879271" y="4066381"/>
                    <a:pt x="8881811" y="4053681"/>
                    <a:pt x="8883081" y="4043521"/>
                  </a:cubicBezTo>
                  <a:lnTo>
                    <a:pt x="8888161" y="4043521"/>
                  </a:lnTo>
                  <a:cubicBezTo>
                    <a:pt x="8891971" y="3991451"/>
                    <a:pt x="8890701" y="3987641"/>
                    <a:pt x="8886891" y="3983831"/>
                  </a:cubicBezTo>
                  <a:cubicBezTo>
                    <a:pt x="8885621" y="3982561"/>
                    <a:pt x="8883081" y="3981291"/>
                    <a:pt x="8881811" y="3981291"/>
                  </a:cubicBezTo>
                  <a:cubicBezTo>
                    <a:pt x="8880541" y="3978751"/>
                    <a:pt x="8879271" y="3972401"/>
                    <a:pt x="8879271" y="3955891"/>
                  </a:cubicBezTo>
                  <a:cubicBezTo>
                    <a:pt x="8880541" y="3955891"/>
                    <a:pt x="8881811" y="3955891"/>
                    <a:pt x="8884351" y="3954621"/>
                  </a:cubicBezTo>
                  <a:cubicBezTo>
                    <a:pt x="8889431" y="3952081"/>
                    <a:pt x="8890701" y="3945731"/>
                    <a:pt x="8890701" y="3919061"/>
                  </a:cubicBezTo>
                  <a:cubicBezTo>
                    <a:pt x="8891971" y="3908901"/>
                    <a:pt x="8890701" y="3883501"/>
                    <a:pt x="8888161" y="3851751"/>
                  </a:cubicBezTo>
                  <a:cubicBezTo>
                    <a:pt x="8886891" y="3831431"/>
                    <a:pt x="8885621" y="3808571"/>
                    <a:pt x="8884351" y="3785711"/>
                  </a:cubicBezTo>
                  <a:lnTo>
                    <a:pt x="8884351" y="3762851"/>
                  </a:lnTo>
                  <a:cubicBezTo>
                    <a:pt x="8889431" y="3755681"/>
                    <a:pt x="8890701" y="3728345"/>
                    <a:pt x="8889431" y="3648441"/>
                  </a:cubicBezTo>
                  <a:lnTo>
                    <a:pt x="8885621" y="3648441"/>
                  </a:lnTo>
                  <a:lnTo>
                    <a:pt x="8885621" y="3637927"/>
                  </a:lnTo>
                  <a:lnTo>
                    <a:pt x="8876731" y="3635824"/>
                  </a:lnTo>
                  <a:lnTo>
                    <a:pt x="8876731" y="3606386"/>
                  </a:lnTo>
                  <a:lnTo>
                    <a:pt x="8883081" y="3606386"/>
                  </a:lnTo>
                  <a:lnTo>
                    <a:pt x="8879271" y="3522276"/>
                  </a:lnTo>
                  <a:lnTo>
                    <a:pt x="8879271" y="3509660"/>
                  </a:lnTo>
                  <a:cubicBezTo>
                    <a:pt x="8881811" y="3431858"/>
                    <a:pt x="8885621" y="3351954"/>
                    <a:pt x="8879271" y="3297282"/>
                  </a:cubicBezTo>
                  <a:cubicBezTo>
                    <a:pt x="8879271" y="3293077"/>
                    <a:pt x="8879271" y="3290974"/>
                    <a:pt x="8880541" y="3288871"/>
                  </a:cubicBezTo>
                  <a:lnTo>
                    <a:pt x="8883081" y="3286769"/>
                  </a:lnTo>
                  <a:lnTo>
                    <a:pt x="8883081" y="3278357"/>
                  </a:lnTo>
                  <a:cubicBezTo>
                    <a:pt x="8881811" y="3257330"/>
                    <a:pt x="8881811" y="3225789"/>
                    <a:pt x="8880541" y="3192145"/>
                  </a:cubicBezTo>
                  <a:cubicBezTo>
                    <a:pt x="8879271" y="3124857"/>
                    <a:pt x="8876731" y="3049158"/>
                    <a:pt x="8874191" y="3013411"/>
                  </a:cubicBezTo>
                  <a:cubicBezTo>
                    <a:pt x="8874191" y="3009206"/>
                    <a:pt x="8875461" y="3005000"/>
                    <a:pt x="8875461" y="3002898"/>
                  </a:cubicBezTo>
                  <a:cubicBezTo>
                    <a:pt x="8875461" y="3000795"/>
                    <a:pt x="8875461" y="2998692"/>
                    <a:pt x="8876731" y="2998692"/>
                  </a:cubicBezTo>
                  <a:lnTo>
                    <a:pt x="8871651" y="2994487"/>
                  </a:lnTo>
                  <a:lnTo>
                    <a:pt x="8878001" y="2996589"/>
                  </a:lnTo>
                  <a:lnTo>
                    <a:pt x="8879271" y="2994487"/>
                  </a:lnTo>
                  <a:lnTo>
                    <a:pt x="8879271" y="2992384"/>
                  </a:lnTo>
                  <a:cubicBezTo>
                    <a:pt x="8885621" y="2944021"/>
                    <a:pt x="8883081" y="2843089"/>
                    <a:pt x="8880541" y="2752671"/>
                  </a:cubicBezTo>
                  <a:cubicBezTo>
                    <a:pt x="8879271" y="2685383"/>
                    <a:pt x="8876731" y="2601273"/>
                    <a:pt x="8880541" y="2584451"/>
                  </a:cubicBezTo>
                  <a:lnTo>
                    <a:pt x="8884351" y="2584451"/>
                  </a:lnTo>
                  <a:lnTo>
                    <a:pt x="8883081" y="2422539"/>
                  </a:lnTo>
                  <a:lnTo>
                    <a:pt x="8889431" y="2422539"/>
                  </a:lnTo>
                  <a:cubicBezTo>
                    <a:pt x="8889431" y="2405717"/>
                    <a:pt x="8890701" y="2386793"/>
                    <a:pt x="8890701" y="2369971"/>
                  </a:cubicBezTo>
                  <a:lnTo>
                    <a:pt x="8891971" y="2374176"/>
                  </a:lnTo>
                  <a:lnTo>
                    <a:pt x="8890701" y="2346841"/>
                  </a:lnTo>
                  <a:lnTo>
                    <a:pt x="8890701" y="2342635"/>
                  </a:lnTo>
                  <a:lnTo>
                    <a:pt x="8886891" y="2184929"/>
                  </a:lnTo>
                  <a:lnTo>
                    <a:pt x="8879271" y="2184929"/>
                  </a:lnTo>
                  <a:cubicBezTo>
                    <a:pt x="8878001" y="2174415"/>
                    <a:pt x="8878001" y="2163901"/>
                    <a:pt x="8876731" y="2155491"/>
                  </a:cubicBezTo>
                  <a:lnTo>
                    <a:pt x="8878001" y="2157593"/>
                  </a:lnTo>
                  <a:lnTo>
                    <a:pt x="8879271" y="2123949"/>
                  </a:lnTo>
                  <a:cubicBezTo>
                    <a:pt x="8880541" y="2090305"/>
                    <a:pt x="8880541" y="2062970"/>
                    <a:pt x="8880541" y="2037737"/>
                  </a:cubicBezTo>
                  <a:cubicBezTo>
                    <a:pt x="8883081" y="2025120"/>
                    <a:pt x="8885621" y="2012504"/>
                    <a:pt x="8886891" y="1997784"/>
                  </a:cubicBezTo>
                  <a:lnTo>
                    <a:pt x="8888161" y="1991476"/>
                  </a:lnTo>
                  <a:lnTo>
                    <a:pt x="8884351" y="1987271"/>
                  </a:lnTo>
                  <a:cubicBezTo>
                    <a:pt x="8884351" y="1985168"/>
                    <a:pt x="8881811" y="1976757"/>
                    <a:pt x="8880541" y="1938907"/>
                  </a:cubicBezTo>
                  <a:cubicBezTo>
                    <a:pt x="8880541" y="1888442"/>
                    <a:pt x="8878001" y="1848489"/>
                    <a:pt x="8874191" y="1781201"/>
                  </a:cubicBezTo>
                  <a:lnTo>
                    <a:pt x="8884351" y="1720222"/>
                  </a:lnTo>
                  <a:cubicBezTo>
                    <a:pt x="8888161" y="1697092"/>
                    <a:pt x="8888161" y="1690783"/>
                    <a:pt x="8888161" y="1680270"/>
                  </a:cubicBezTo>
                  <a:cubicBezTo>
                    <a:pt x="8888161" y="1671859"/>
                    <a:pt x="8888161" y="1659242"/>
                    <a:pt x="8891971" y="1623495"/>
                  </a:cubicBezTo>
                  <a:lnTo>
                    <a:pt x="8888161" y="1621393"/>
                  </a:lnTo>
                  <a:cubicBezTo>
                    <a:pt x="8886891" y="1608776"/>
                    <a:pt x="8886891" y="1560413"/>
                    <a:pt x="8886891" y="1528872"/>
                  </a:cubicBezTo>
                  <a:cubicBezTo>
                    <a:pt x="8886891" y="1465789"/>
                    <a:pt x="8886891" y="1442659"/>
                    <a:pt x="8884351" y="1436351"/>
                  </a:cubicBezTo>
                  <a:cubicBezTo>
                    <a:pt x="8886891" y="1406912"/>
                    <a:pt x="8888161" y="1379577"/>
                    <a:pt x="8888161" y="1350138"/>
                  </a:cubicBezTo>
                  <a:cubicBezTo>
                    <a:pt x="8888161" y="1316494"/>
                    <a:pt x="8888161" y="1280748"/>
                    <a:pt x="8893241" y="1236590"/>
                  </a:cubicBezTo>
                  <a:close/>
                  <a:moveTo>
                    <a:pt x="27940" y="495300"/>
                  </a:moveTo>
                  <a:lnTo>
                    <a:pt x="27940" y="488950"/>
                  </a:lnTo>
                  <a:lnTo>
                    <a:pt x="29210" y="488950"/>
                  </a:lnTo>
                  <a:cubicBezTo>
                    <a:pt x="27940" y="491490"/>
                    <a:pt x="27940" y="492760"/>
                    <a:pt x="27940" y="495300"/>
                  </a:cubicBezTo>
                  <a:close/>
                  <a:moveTo>
                    <a:pt x="38100" y="4004151"/>
                  </a:moveTo>
                  <a:cubicBezTo>
                    <a:pt x="38100" y="4000341"/>
                    <a:pt x="36830" y="3997801"/>
                    <a:pt x="36830" y="3995261"/>
                  </a:cubicBezTo>
                  <a:lnTo>
                    <a:pt x="38100" y="3995261"/>
                  </a:lnTo>
                  <a:lnTo>
                    <a:pt x="38100" y="4004151"/>
                  </a:lnTo>
                  <a:close/>
                  <a:moveTo>
                    <a:pt x="8818311" y="546100"/>
                  </a:moveTo>
                  <a:lnTo>
                    <a:pt x="8819581" y="577850"/>
                  </a:lnTo>
                  <a:lnTo>
                    <a:pt x="8810691" y="563880"/>
                  </a:lnTo>
                  <a:lnTo>
                    <a:pt x="8813231" y="591820"/>
                  </a:lnTo>
                  <a:cubicBezTo>
                    <a:pt x="8818311" y="647700"/>
                    <a:pt x="8817041" y="669290"/>
                    <a:pt x="8815771" y="718820"/>
                  </a:cubicBezTo>
                  <a:lnTo>
                    <a:pt x="8814502" y="741680"/>
                  </a:lnTo>
                  <a:lnTo>
                    <a:pt x="8811961" y="762000"/>
                  </a:lnTo>
                  <a:cubicBezTo>
                    <a:pt x="8809421" y="786130"/>
                    <a:pt x="8809421" y="817880"/>
                    <a:pt x="8810691" y="843280"/>
                  </a:cubicBezTo>
                  <a:lnTo>
                    <a:pt x="8806881" y="843280"/>
                  </a:lnTo>
                  <a:lnTo>
                    <a:pt x="8806881" y="902253"/>
                  </a:lnTo>
                  <a:lnTo>
                    <a:pt x="8810691" y="902253"/>
                  </a:lnTo>
                  <a:lnTo>
                    <a:pt x="8815771" y="1020007"/>
                  </a:lnTo>
                  <a:lnTo>
                    <a:pt x="8810691" y="1020007"/>
                  </a:lnTo>
                  <a:cubicBezTo>
                    <a:pt x="8810691" y="1030521"/>
                    <a:pt x="8810691" y="1038932"/>
                    <a:pt x="8811961" y="1049445"/>
                  </a:cubicBezTo>
                  <a:lnTo>
                    <a:pt x="8803071" y="1049445"/>
                  </a:lnTo>
                  <a:lnTo>
                    <a:pt x="8803071" y="1053651"/>
                  </a:lnTo>
                  <a:lnTo>
                    <a:pt x="8808152" y="1221871"/>
                  </a:lnTo>
                  <a:cubicBezTo>
                    <a:pt x="8806881" y="1228179"/>
                    <a:pt x="8806881" y="1238693"/>
                    <a:pt x="8805611" y="1253412"/>
                  </a:cubicBezTo>
                  <a:cubicBezTo>
                    <a:pt x="8804341" y="1266028"/>
                    <a:pt x="8803071" y="1284953"/>
                    <a:pt x="8801802" y="1289158"/>
                  </a:cubicBezTo>
                  <a:lnTo>
                    <a:pt x="8800531" y="1289158"/>
                  </a:lnTo>
                  <a:cubicBezTo>
                    <a:pt x="8799261" y="1335419"/>
                    <a:pt x="8800531" y="1390090"/>
                    <a:pt x="8803071" y="1448967"/>
                  </a:cubicBezTo>
                  <a:cubicBezTo>
                    <a:pt x="8805611" y="1516255"/>
                    <a:pt x="8808152" y="1587749"/>
                    <a:pt x="8805611" y="1655036"/>
                  </a:cubicBezTo>
                  <a:lnTo>
                    <a:pt x="8805611" y="1659242"/>
                  </a:lnTo>
                  <a:cubicBezTo>
                    <a:pt x="8806881" y="1665550"/>
                    <a:pt x="8806881" y="1682372"/>
                    <a:pt x="8808152" y="1703400"/>
                  </a:cubicBezTo>
                  <a:cubicBezTo>
                    <a:pt x="8808152" y="1737044"/>
                    <a:pt x="8806881" y="1768585"/>
                    <a:pt x="8806881" y="1802229"/>
                  </a:cubicBezTo>
                  <a:cubicBezTo>
                    <a:pt x="8805611" y="1884236"/>
                    <a:pt x="8803071" y="1970449"/>
                    <a:pt x="8808152" y="2073483"/>
                  </a:cubicBezTo>
                  <a:lnTo>
                    <a:pt x="8799261" y="2155490"/>
                  </a:lnTo>
                  <a:lnTo>
                    <a:pt x="8799261" y="2157593"/>
                  </a:lnTo>
                  <a:cubicBezTo>
                    <a:pt x="8799261" y="2189134"/>
                    <a:pt x="8800531" y="2199648"/>
                    <a:pt x="8806881" y="2201751"/>
                  </a:cubicBezTo>
                  <a:cubicBezTo>
                    <a:pt x="8809421" y="2201751"/>
                    <a:pt x="8810691" y="2201751"/>
                    <a:pt x="8813231" y="2197545"/>
                  </a:cubicBezTo>
                  <a:cubicBezTo>
                    <a:pt x="8813231" y="2208059"/>
                    <a:pt x="8813231" y="2218573"/>
                    <a:pt x="8814502" y="2235395"/>
                  </a:cubicBezTo>
                  <a:cubicBezTo>
                    <a:pt x="8815771" y="2279552"/>
                    <a:pt x="8814502" y="2296374"/>
                    <a:pt x="8814502" y="2304785"/>
                  </a:cubicBezTo>
                  <a:cubicBezTo>
                    <a:pt x="8813231" y="2304785"/>
                    <a:pt x="8811961" y="2304785"/>
                    <a:pt x="8809421" y="2306888"/>
                  </a:cubicBezTo>
                  <a:cubicBezTo>
                    <a:pt x="8805611" y="2311094"/>
                    <a:pt x="8804341" y="2319505"/>
                    <a:pt x="8804341" y="2330018"/>
                  </a:cubicBezTo>
                  <a:lnTo>
                    <a:pt x="8805611" y="2344738"/>
                  </a:lnTo>
                  <a:cubicBezTo>
                    <a:pt x="8809421" y="2390998"/>
                    <a:pt x="8813231" y="2451978"/>
                    <a:pt x="8813231" y="2521368"/>
                  </a:cubicBezTo>
                  <a:lnTo>
                    <a:pt x="8811961" y="2521368"/>
                  </a:lnTo>
                  <a:lnTo>
                    <a:pt x="8811961" y="2510855"/>
                  </a:lnTo>
                  <a:cubicBezTo>
                    <a:pt x="8810691" y="2466697"/>
                    <a:pt x="8809421" y="2462491"/>
                    <a:pt x="8803071" y="2462491"/>
                  </a:cubicBezTo>
                  <a:cubicBezTo>
                    <a:pt x="8795452" y="2462491"/>
                    <a:pt x="8795452" y="2470902"/>
                    <a:pt x="8792911" y="2508752"/>
                  </a:cubicBezTo>
                  <a:lnTo>
                    <a:pt x="8791641" y="2515060"/>
                  </a:lnTo>
                  <a:lnTo>
                    <a:pt x="8795452" y="2519266"/>
                  </a:lnTo>
                  <a:cubicBezTo>
                    <a:pt x="8801802" y="2531882"/>
                    <a:pt x="8801802" y="2626506"/>
                    <a:pt x="8801802" y="2697999"/>
                  </a:cubicBezTo>
                  <a:cubicBezTo>
                    <a:pt x="8801802" y="2822061"/>
                    <a:pt x="8804341" y="2872527"/>
                    <a:pt x="8810691" y="2887246"/>
                  </a:cubicBezTo>
                  <a:lnTo>
                    <a:pt x="8809421" y="2906171"/>
                  </a:lnTo>
                  <a:lnTo>
                    <a:pt x="8806881" y="2906171"/>
                  </a:lnTo>
                  <a:cubicBezTo>
                    <a:pt x="8803071" y="2967151"/>
                    <a:pt x="8805611" y="2990281"/>
                    <a:pt x="8809421" y="3017617"/>
                  </a:cubicBezTo>
                  <a:cubicBezTo>
                    <a:pt x="8813231" y="3042850"/>
                    <a:pt x="8817041" y="3072288"/>
                    <a:pt x="8815771" y="3147987"/>
                  </a:cubicBezTo>
                  <a:cubicBezTo>
                    <a:pt x="8814502" y="3175323"/>
                    <a:pt x="8814502" y="3194248"/>
                    <a:pt x="8813231" y="3202658"/>
                  </a:cubicBezTo>
                  <a:lnTo>
                    <a:pt x="8809421" y="3202658"/>
                  </a:lnTo>
                  <a:lnTo>
                    <a:pt x="8813231" y="3320412"/>
                  </a:lnTo>
                  <a:lnTo>
                    <a:pt x="8813231" y="3326720"/>
                  </a:lnTo>
                  <a:lnTo>
                    <a:pt x="8810691" y="3326720"/>
                  </a:lnTo>
                  <a:lnTo>
                    <a:pt x="8811961" y="3454988"/>
                  </a:lnTo>
                  <a:lnTo>
                    <a:pt x="8806881" y="3440269"/>
                  </a:lnTo>
                  <a:lnTo>
                    <a:pt x="8811961" y="3492837"/>
                  </a:lnTo>
                  <a:cubicBezTo>
                    <a:pt x="8813231" y="3507557"/>
                    <a:pt x="8815771" y="3532790"/>
                    <a:pt x="8817041" y="3555920"/>
                  </a:cubicBezTo>
                  <a:lnTo>
                    <a:pt x="8813231" y="3579050"/>
                  </a:lnTo>
                  <a:cubicBezTo>
                    <a:pt x="8804341" y="3627413"/>
                    <a:pt x="8805611" y="3650544"/>
                    <a:pt x="8806881" y="3686290"/>
                  </a:cubicBezTo>
                  <a:cubicBezTo>
                    <a:pt x="8808152" y="3701010"/>
                    <a:pt x="8808152" y="3717831"/>
                    <a:pt x="8809421" y="3740962"/>
                  </a:cubicBezTo>
                  <a:lnTo>
                    <a:pt x="8804341" y="3765391"/>
                  </a:lnTo>
                  <a:cubicBezTo>
                    <a:pt x="8803071" y="3769201"/>
                    <a:pt x="8803071" y="3771741"/>
                    <a:pt x="8801802" y="3775551"/>
                  </a:cubicBezTo>
                  <a:lnTo>
                    <a:pt x="8809421" y="3775551"/>
                  </a:lnTo>
                  <a:lnTo>
                    <a:pt x="8809421" y="3785711"/>
                  </a:lnTo>
                  <a:lnTo>
                    <a:pt x="8804341" y="3785711"/>
                  </a:lnTo>
                  <a:cubicBezTo>
                    <a:pt x="8801802" y="3798411"/>
                    <a:pt x="8800531" y="3820001"/>
                    <a:pt x="8799261" y="3847941"/>
                  </a:cubicBezTo>
                  <a:cubicBezTo>
                    <a:pt x="8797991" y="3868261"/>
                    <a:pt x="8797991" y="3889851"/>
                    <a:pt x="8795452" y="3915251"/>
                  </a:cubicBezTo>
                  <a:lnTo>
                    <a:pt x="8808152" y="3916521"/>
                  </a:lnTo>
                  <a:cubicBezTo>
                    <a:pt x="8809421" y="3913981"/>
                    <a:pt x="8809421" y="3907631"/>
                    <a:pt x="8810691" y="3901281"/>
                  </a:cubicBezTo>
                  <a:lnTo>
                    <a:pt x="8814502" y="3901281"/>
                  </a:lnTo>
                  <a:cubicBezTo>
                    <a:pt x="8814502" y="3908901"/>
                    <a:pt x="8815771" y="3917791"/>
                    <a:pt x="8817041" y="3926681"/>
                  </a:cubicBezTo>
                  <a:cubicBezTo>
                    <a:pt x="8811961" y="3933031"/>
                    <a:pt x="8811961" y="3950811"/>
                    <a:pt x="8813231" y="3988911"/>
                  </a:cubicBezTo>
                  <a:lnTo>
                    <a:pt x="8813231" y="3999071"/>
                  </a:lnTo>
                  <a:lnTo>
                    <a:pt x="8804341" y="3996531"/>
                  </a:lnTo>
                  <a:lnTo>
                    <a:pt x="8804341" y="4006691"/>
                  </a:lnTo>
                  <a:cubicBezTo>
                    <a:pt x="8805611" y="4037171"/>
                    <a:pt x="8808152" y="4046061"/>
                    <a:pt x="8810691" y="4057491"/>
                  </a:cubicBezTo>
                  <a:cubicBezTo>
                    <a:pt x="8811961" y="4062571"/>
                    <a:pt x="8813231" y="4068921"/>
                    <a:pt x="8814502" y="4077811"/>
                  </a:cubicBezTo>
                  <a:cubicBezTo>
                    <a:pt x="8813231" y="4124801"/>
                    <a:pt x="8808152" y="4137501"/>
                    <a:pt x="8803071" y="4147661"/>
                  </a:cubicBezTo>
                  <a:lnTo>
                    <a:pt x="8801802" y="4150201"/>
                  </a:lnTo>
                  <a:lnTo>
                    <a:pt x="8801802" y="4152741"/>
                  </a:lnTo>
                  <a:cubicBezTo>
                    <a:pt x="8801802" y="4181951"/>
                    <a:pt x="8801802" y="4185761"/>
                    <a:pt x="8808152" y="4187031"/>
                  </a:cubicBezTo>
                  <a:cubicBezTo>
                    <a:pt x="8810691" y="4187031"/>
                    <a:pt x="8811961" y="4187031"/>
                    <a:pt x="8813231" y="4185761"/>
                  </a:cubicBezTo>
                  <a:lnTo>
                    <a:pt x="8813231" y="4193381"/>
                  </a:lnTo>
                  <a:cubicBezTo>
                    <a:pt x="8810691" y="4259421"/>
                    <a:pt x="8813231" y="4307681"/>
                    <a:pt x="8817041" y="4381341"/>
                  </a:cubicBezTo>
                  <a:lnTo>
                    <a:pt x="8818311" y="4394041"/>
                  </a:lnTo>
                  <a:cubicBezTo>
                    <a:pt x="8811961" y="4394041"/>
                    <a:pt x="8811961" y="4400391"/>
                    <a:pt x="8810691" y="4402931"/>
                  </a:cubicBezTo>
                  <a:lnTo>
                    <a:pt x="8810691" y="4404201"/>
                  </a:lnTo>
                  <a:lnTo>
                    <a:pt x="8814502" y="4429601"/>
                  </a:lnTo>
                  <a:lnTo>
                    <a:pt x="8811961" y="4425791"/>
                  </a:lnTo>
                  <a:lnTo>
                    <a:pt x="8813231" y="4453731"/>
                  </a:lnTo>
                  <a:cubicBezTo>
                    <a:pt x="8814502" y="4470241"/>
                    <a:pt x="8815771" y="4474051"/>
                    <a:pt x="8818311" y="4477861"/>
                  </a:cubicBezTo>
                  <a:cubicBezTo>
                    <a:pt x="8819581" y="4480401"/>
                    <a:pt x="8822121" y="4482941"/>
                    <a:pt x="8823391" y="4513421"/>
                  </a:cubicBezTo>
                  <a:lnTo>
                    <a:pt x="8823391" y="4515961"/>
                  </a:lnTo>
                  <a:cubicBezTo>
                    <a:pt x="8825931" y="4522311"/>
                    <a:pt x="8824661" y="4537551"/>
                    <a:pt x="8823391" y="4547711"/>
                  </a:cubicBezTo>
                  <a:lnTo>
                    <a:pt x="8809421" y="4546441"/>
                  </a:lnTo>
                  <a:lnTo>
                    <a:pt x="8784021" y="4543901"/>
                  </a:lnTo>
                  <a:cubicBezTo>
                    <a:pt x="8763702" y="4542631"/>
                    <a:pt x="8744652" y="4543901"/>
                    <a:pt x="8729411" y="4545171"/>
                  </a:cubicBezTo>
                  <a:lnTo>
                    <a:pt x="8729411" y="4541361"/>
                  </a:lnTo>
                  <a:lnTo>
                    <a:pt x="8724331" y="4538821"/>
                  </a:lnTo>
                  <a:lnTo>
                    <a:pt x="8677341" y="4542631"/>
                  </a:lnTo>
                  <a:cubicBezTo>
                    <a:pt x="8632891" y="4545171"/>
                    <a:pt x="8625271" y="4546441"/>
                    <a:pt x="8579552" y="4551521"/>
                  </a:cubicBezTo>
                  <a:cubicBezTo>
                    <a:pt x="8552881" y="4548981"/>
                    <a:pt x="8526211" y="4547711"/>
                    <a:pt x="8499541" y="4547711"/>
                  </a:cubicBezTo>
                  <a:lnTo>
                    <a:pt x="8485571" y="4547711"/>
                  </a:lnTo>
                  <a:cubicBezTo>
                    <a:pt x="8475411" y="4546441"/>
                    <a:pt x="8462711" y="4545171"/>
                    <a:pt x="8446202" y="4545171"/>
                  </a:cubicBezTo>
                  <a:lnTo>
                    <a:pt x="8446202" y="4547711"/>
                  </a:lnTo>
                  <a:lnTo>
                    <a:pt x="8443661" y="4547711"/>
                  </a:lnTo>
                  <a:cubicBezTo>
                    <a:pt x="8442391" y="4546441"/>
                    <a:pt x="8441121" y="4546441"/>
                    <a:pt x="8439852" y="4545171"/>
                  </a:cubicBezTo>
                  <a:lnTo>
                    <a:pt x="8437311" y="4545171"/>
                  </a:lnTo>
                  <a:cubicBezTo>
                    <a:pt x="8425881" y="4547711"/>
                    <a:pt x="8413181" y="4548981"/>
                    <a:pt x="8397941" y="4550251"/>
                  </a:cubicBezTo>
                  <a:lnTo>
                    <a:pt x="8380161" y="4542631"/>
                  </a:lnTo>
                  <a:lnTo>
                    <a:pt x="8373811" y="4547711"/>
                  </a:lnTo>
                  <a:lnTo>
                    <a:pt x="8258241" y="4542631"/>
                  </a:lnTo>
                  <a:cubicBezTo>
                    <a:pt x="8240461" y="4545171"/>
                    <a:pt x="8222681" y="4546441"/>
                    <a:pt x="8206171" y="4548981"/>
                  </a:cubicBezTo>
                  <a:cubicBezTo>
                    <a:pt x="8180771" y="4548981"/>
                    <a:pt x="8156641" y="4547711"/>
                    <a:pt x="8131241" y="4547711"/>
                  </a:cubicBezTo>
                  <a:lnTo>
                    <a:pt x="8131241" y="4542631"/>
                  </a:lnTo>
                  <a:lnTo>
                    <a:pt x="8080441" y="4546441"/>
                  </a:lnTo>
                  <a:cubicBezTo>
                    <a:pt x="8071552" y="4546441"/>
                    <a:pt x="8063931" y="4546441"/>
                    <a:pt x="8053771" y="4545171"/>
                  </a:cubicBezTo>
                  <a:lnTo>
                    <a:pt x="8053771" y="4543901"/>
                  </a:lnTo>
                  <a:cubicBezTo>
                    <a:pt x="7970120" y="4540091"/>
                    <a:pt x="7824362" y="4538821"/>
                    <a:pt x="7652576" y="4538821"/>
                  </a:cubicBezTo>
                  <a:lnTo>
                    <a:pt x="7532845" y="4538821"/>
                  </a:lnTo>
                  <a:lnTo>
                    <a:pt x="7579695" y="4543901"/>
                  </a:lnTo>
                  <a:cubicBezTo>
                    <a:pt x="7548462" y="4543901"/>
                    <a:pt x="7527639" y="4542631"/>
                    <a:pt x="7501611" y="4542631"/>
                  </a:cubicBezTo>
                  <a:cubicBezTo>
                    <a:pt x="7485993" y="4542631"/>
                    <a:pt x="7470377" y="4541361"/>
                    <a:pt x="7454760" y="4541361"/>
                  </a:cubicBezTo>
                  <a:lnTo>
                    <a:pt x="7444349" y="4541361"/>
                  </a:lnTo>
                  <a:cubicBezTo>
                    <a:pt x="7428731" y="4542631"/>
                    <a:pt x="7407909" y="4543901"/>
                    <a:pt x="7397497" y="4546441"/>
                  </a:cubicBezTo>
                  <a:lnTo>
                    <a:pt x="7397497" y="4545171"/>
                  </a:lnTo>
                  <a:cubicBezTo>
                    <a:pt x="7277767" y="4541361"/>
                    <a:pt x="7194476" y="4542631"/>
                    <a:pt x="7126803" y="4546441"/>
                  </a:cubicBezTo>
                  <a:lnTo>
                    <a:pt x="7116391" y="4546441"/>
                  </a:lnTo>
                  <a:cubicBezTo>
                    <a:pt x="6866520" y="4546441"/>
                    <a:pt x="6585414" y="4546441"/>
                    <a:pt x="6522945" y="4538821"/>
                  </a:cubicBezTo>
                  <a:lnTo>
                    <a:pt x="6512534" y="4538821"/>
                  </a:lnTo>
                  <a:cubicBezTo>
                    <a:pt x="6424038" y="4538821"/>
                    <a:pt x="6398009" y="4538821"/>
                    <a:pt x="6392804" y="4545171"/>
                  </a:cubicBezTo>
                  <a:lnTo>
                    <a:pt x="6351158" y="4545171"/>
                  </a:lnTo>
                  <a:lnTo>
                    <a:pt x="6283485" y="4541361"/>
                  </a:lnTo>
                  <a:lnTo>
                    <a:pt x="6221017" y="4546441"/>
                  </a:lnTo>
                  <a:cubicBezTo>
                    <a:pt x="6189783" y="4546441"/>
                    <a:pt x="6158549" y="4546441"/>
                    <a:pt x="6137726" y="4545171"/>
                  </a:cubicBezTo>
                  <a:lnTo>
                    <a:pt x="6137726" y="4536281"/>
                  </a:lnTo>
                  <a:cubicBezTo>
                    <a:pt x="6007584" y="4533741"/>
                    <a:pt x="5814975" y="4535011"/>
                    <a:pt x="5674421" y="4536281"/>
                  </a:cubicBezTo>
                  <a:cubicBezTo>
                    <a:pt x="5611954" y="4536281"/>
                    <a:pt x="5554691" y="4537551"/>
                    <a:pt x="5523457" y="4537551"/>
                  </a:cubicBezTo>
                  <a:lnTo>
                    <a:pt x="5523457" y="4540091"/>
                  </a:lnTo>
                  <a:lnTo>
                    <a:pt x="5096592" y="4540091"/>
                  </a:lnTo>
                  <a:lnTo>
                    <a:pt x="5096592" y="4537551"/>
                  </a:lnTo>
                  <a:cubicBezTo>
                    <a:pt x="5080976" y="4538821"/>
                    <a:pt x="5065359" y="4538821"/>
                    <a:pt x="5054947" y="4540091"/>
                  </a:cubicBezTo>
                  <a:lnTo>
                    <a:pt x="4914394" y="4540091"/>
                  </a:lnTo>
                  <a:cubicBezTo>
                    <a:pt x="4544792" y="4540091"/>
                    <a:pt x="4159572" y="4540091"/>
                    <a:pt x="3821204" y="4543901"/>
                  </a:cubicBezTo>
                  <a:lnTo>
                    <a:pt x="3800381" y="4543901"/>
                  </a:lnTo>
                  <a:cubicBezTo>
                    <a:pt x="3763942" y="4543901"/>
                    <a:pt x="3732707" y="4545171"/>
                    <a:pt x="3696268" y="4545171"/>
                  </a:cubicBezTo>
                  <a:lnTo>
                    <a:pt x="3519275" y="4547711"/>
                  </a:lnTo>
                  <a:lnTo>
                    <a:pt x="3555715" y="4550251"/>
                  </a:lnTo>
                  <a:lnTo>
                    <a:pt x="3477630" y="4550251"/>
                  </a:lnTo>
                  <a:cubicBezTo>
                    <a:pt x="3451602" y="4546441"/>
                    <a:pt x="3404751" y="4543901"/>
                    <a:pt x="3373517" y="4541361"/>
                  </a:cubicBezTo>
                  <a:lnTo>
                    <a:pt x="3368311" y="4547711"/>
                  </a:lnTo>
                  <a:lnTo>
                    <a:pt x="3363105" y="4542631"/>
                  </a:lnTo>
                  <a:cubicBezTo>
                    <a:pt x="3347488" y="4543901"/>
                    <a:pt x="3248581" y="4542631"/>
                    <a:pt x="3165290" y="4542631"/>
                  </a:cubicBezTo>
                  <a:lnTo>
                    <a:pt x="2925829" y="4542631"/>
                  </a:lnTo>
                  <a:lnTo>
                    <a:pt x="2925829" y="4546441"/>
                  </a:lnTo>
                  <a:cubicBezTo>
                    <a:pt x="2905006" y="4546441"/>
                    <a:pt x="2889390" y="4546441"/>
                    <a:pt x="2868567" y="4547711"/>
                  </a:cubicBezTo>
                  <a:lnTo>
                    <a:pt x="2863361" y="4547711"/>
                  </a:lnTo>
                  <a:cubicBezTo>
                    <a:pt x="2806099" y="4548981"/>
                    <a:pt x="2743631" y="4550251"/>
                    <a:pt x="2670752" y="4551521"/>
                  </a:cubicBezTo>
                  <a:cubicBezTo>
                    <a:pt x="2675957" y="4550251"/>
                    <a:pt x="2675957" y="4548981"/>
                    <a:pt x="2681163" y="4547711"/>
                  </a:cubicBezTo>
                  <a:cubicBezTo>
                    <a:pt x="2686368" y="4541361"/>
                    <a:pt x="2655134" y="4537551"/>
                    <a:pt x="2639517" y="4536281"/>
                  </a:cubicBezTo>
                  <a:lnTo>
                    <a:pt x="2629106" y="4536281"/>
                  </a:lnTo>
                  <a:cubicBezTo>
                    <a:pt x="2488553" y="4535011"/>
                    <a:pt x="2462525" y="4536281"/>
                    <a:pt x="2441702" y="4540091"/>
                  </a:cubicBezTo>
                  <a:cubicBezTo>
                    <a:pt x="2436496" y="4541361"/>
                    <a:pt x="2420879" y="4542631"/>
                    <a:pt x="2306355" y="4541361"/>
                  </a:cubicBezTo>
                  <a:lnTo>
                    <a:pt x="2295943" y="4541361"/>
                  </a:lnTo>
                  <a:cubicBezTo>
                    <a:pt x="2280326" y="4542631"/>
                    <a:pt x="2269915" y="4543901"/>
                    <a:pt x="2264709" y="4545171"/>
                  </a:cubicBezTo>
                  <a:cubicBezTo>
                    <a:pt x="2129362" y="4546441"/>
                    <a:pt x="2082511" y="4547711"/>
                    <a:pt x="2046071" y="4548981"/>
                  </a:cubicBezTo>
                  <a:lnTo>
                    <a:pt x="1915930" y="4546441"/>
                  </a:lnTo>
                  <a:cubicBezTo>
                    <a:pt x="1869079" y="4545171"/>
                    <a:pt x="1843050" y="4545171"/>
                    <a:pt x="1827433" y="4543901"/>
                  </a:cubicBezTo>
                  <a:lnTo>
                    <a:pt x="1827433" y="4535011"/>
                  </a:lnTo>
                  <a:lnTo>
                    <a:pt x="1207959" y="4532471"/>
                  </a:lnTo>
                  <a:lnTo>
                    <a:pt x="1223576" y="4537551"/>
                  </a:lnTo>
                  <a:cubicBezTo>
                    <a:pt x="1181931" y="4538821"/>
                    <a:pt x="1098640" y="4541361"/>
                    <a:pt x="1041378" y="4541361"/>
                  </a:cubicBezTo>
                  <a:cubicBezTo>
                    <a:pt x="1015349" y="4541361"/>
                    <a:pt x="989321" y="4542631"/>
                    <a:pt x="968498" y="4542631"/>
                  </a:cubicBezTo>
                  <a:lnTo>
                    <a:pt x="840740" y="4542631"/>
                  </a:lnTo>
                  <a:lnTo>
                    <a:pt x="840740" y="4538821"/>
                  </a:lnTo>
                  <a:lnTo>
                    <a:pt x="836930" y="4540091"/>
                  </a:lnTo>
                  <a:cubicBezTo>
                    <a:pt x="830580" y="4541361"/>
                    <a:pt x="805180" y="4542631"/>
                    <a:pt x="778510" y="4543901"/>
                  </a:cubicBezTo>
                  <a:lnTo>
                    <a:pt x="778510" y="4538821"/>
                  </a:lnTo>
                  <a:cubicBezTo>
                    <a:pt x="754380" y="4537551"/>
                    <a:pt x="734060" y="4538821"/>
                    <a:pt x="713740" y="4541361"/>
                  </a:cubicBezTo>
                  <a:cubicBezTo>
                    <a:pt x="687070" y="4543901"/>
                    <a:pt x="660400" y="4546441"/>
                    <a:pt x="623570" y="4541361"/>
                  </a:cubicBezTo>
                  <a:cubicBezTo>
                    <a:pt x="614680" y="4541361"/>
                    <a:pt x="601980" y="4538821"/>
                    <a:pt x="589280" y="4537551"/>
                  </a:cubicBezTo>
                  <a:cubicBezTo>
                    <a:pt x="561340" y="4533741"/>
                    <a:pt x="551180" y="4532471"/>
                    <a:pt x="546100" y="4537551"/>
                  </a:cubicBezTo>
                  <a:lnTo>
                    <a:pt x="544830" y="4538821"/>
                  </a:lnTo>
                  <a:cubicBezTo>
                    <a:pt x="537210" y="4538821"/>
                    <a:pt x="529590" y="4538821"/>
                    <a:pt x="520700" y="4540091"/>
                  </a:cubicBezTo>
                  <a:cubicBezTo>
                    <a:pt x="497840" y="4541361"/>
                    <a:pt x="474980" y="4542631"/>
                    <a:pt x="448310" y="4538821"/>
                  </a:cubicBezTo>
                  <a:lnTo>
                    <a:pt x="445770" y="4538821"/>
                  </a:lnTo>
                  <a:cubicBezTo>
                    <a:pt x="444500" y="4538821"/>
                    <a:pt x="443230" y="4538821"/>
                    <a:pt x="443230" y="4540091"/>
                  </a:cubicBezTo>
                  <a:lnTo>
                    <a:pt x="429260" y="4537551"/>
                  </a:lnTo>
                  <a:cubicBezTo>
                    <a:pt x="416560" y="4535011"/>
                    <a:pt x="393700" y="4536281"/>
                    <a:pt x="373380" y="4537551"/>
                  </a:cubicBezTo>
                  <a:cubicBezTo>
                    <a:pt x="363220" y="4537551"/>
                    <a:pt x="351790" y="4538821"/>
                    <a:pt x="346710" y="4538821"/>
                  </a:cubicBezTo>
                  <a:lnTo>
                    <a:pt x="345440" y="4533741"/>
                  </a:lnTo>
                  <a:cubicBezTo>
                    <a:pt x="323850" y="4540091"/>
                    <a:pt x="297180" y="4540091"/>
                    <a:pt x="266700" y="4538821"/>
                  </a:cubicBezTo>
                  <a:cubicBezTo>
                    <a:pt x="242570" y="4537551"/>
                    <a:pt x="214630" y="4537551"/>
                    <a:pt x="185420" y="4540091"/>
                  </a:cubicBezTo>
                  <a:lnTo>
                    <a:pt x="189230" y="4535011"/>
                  </a:lnTo>
                  <a:lnTo>
                    <a:pt x="166370" y="4537551"/>
                  </a:lnTo>
                  <a:cubicBezTo>
                    <a:pt x="163830" y="4537551"/>
                    <a:pt x="161290" y="4537551"/>
                    <a:pt x="157480" y="4538821"/>
                  </a:cubicBezTo>
                  <a:lnTo>
                    <a:pt x="156210" y="4532471"/>
                  </a:lnTo>
                  <a:cubicBezTo>
                    <a:pt x="139700" y="4533741"/>
                    <a:pt x="123190" y="4535011"/>
                    <a:pt x="101600" y="4533741"/>
                  </a:cubicBezTo>
                  <a:lnTo>
                    <a:pt x="97790" y="4533741"/>
                  </a:lnTo>
                  <a:lnTo>
                    <a:pt x="87630" y="4532471"/>
                  </a:lnTo>
                  <a:lnTo>
                    <a:pt x="87630" y="4512151"/>
                  </a:lnTo>
                  <a:lnTo>
                    <a:pt x="74930" y="4512151"/>
                  </a:lnTo>
                  <a:lnTo>
                    <a:pt x="74930" y="4505801"/>
                  </a:lnTo>
                  <a:cubicBezTo>
                    <a:pt x="76200" y="4491831"/>
                    <a:pt x="77470" y="4482941"/>
                    <a:pt x="80010" y="4472781"/>
                  </a:cubicBezTo>
                  <a:lnTo>
                    <a:pt x="80010" y="4470241"/>
                  </a:lnTo>
                  <a:cubicBezTo>
                    <a:pt x="85090" y="4446111"/>
                    <a:pt x="88900" y="4419441"/>
                    <a:pt x="87630" y="4349591"/>
                  </a:cubicBezTo>
                  <a:lnTo>
                    <a:pt x="83820" y="4349591"/>
                  </a:lnTo>
                  <a:cubicBezTo>
                    <a:pt x="85090" y="4328001"/>
                    <a:pt x="86360" y="4310221"/>
                    <a:pt x="88900" y="4300061"/>
                  </a:cubicBezTo>
                  <a:cubicBezTo>
                    <a:pt x="88900" y="4251801"/>
                    <a:pt x="87630" y="4249261"/>
                    <a:pt x="81280" y="4249261"/>
                  </a:cubicBezTo>
                  <a:cubicBezTo>
                    <a:pt x="81280" y="4236561"/>
                    <a:pt x="80010" y="4226401"/>
                    <a:pt x="77470" y="4213701"/>
                  </a:cubicBezTo>
                  <a:cubicBezTo>
                    <a:pt x="76200" y="4203541"/>
                    <a:pt x="73660" y="4192111"/>
                    <a:pt x="73660" y="4178141"/>
                  </a:cubicBezTo>
                  <a:lnTo>
                    <a:pt x="78740" y="4178141"/>
                  </a:lnTo>
                  <a:lnTo>
                    <a:pt x="78740" y="4171791"/>
                  </a:lnTo>
                  <a:cubicBezTo>
                    <a:pt x="81280" y="4108291"/>
                    <a:pt x="77470" y="4100671"/>
                    <a:pt x="73660" y="4093051"/>
                  </a:cubicBezTo>
                  <a:cubicBezTo>
                    <a:pt x="72390" y="4090511"/>
                    <a:pt x="71120" y="4086701"/>
                    <a:pt x="69850" y="4076541"/>
                  </a:cubicBezTo>
                  <a:lnTo>
                    <a:pt x="78740" y="4075271"/>
                  </a:lnTo>
                  <a:lnTo>
                    <a:pt x="77470" y="4043521"/>
                  </a:lnTo>
                  <a:lnTo>
                    <a:pt x="86360" y="4057491"/>
                  </a:lnTo>
                  <a:lnTo>
                    <a:pt x="83820" y="4029551"/>
                  </a:lnTo>
                  <a:cubicBezTo>
                    <a:pt x="78740" y="3973671"/>
                    <a:pt x="80010" y="3952081"/>
                    <a:pt x="81280" y="3902551"/>
                  </a:cubicBezTo>
                  <a:lnTo>
                    <a:pt x="82550" y="3879691"/>
                  </a:lnTo>
                  <a:lnTo>
                    <a:pt x="85090" y="3859371"/>
                  </a:lnTo>
                  <a:cubicBezTo>
                    <a:pt x="87630" y="3835241"/>
                    <a:pt x="87630" y="3804761"/>
                    <a:pt x="86360" y="3779361"/>
                  </a:cubicBezTo>
                  <a:lnTo>
                    <a:pt x="88900" y="3779361"/>
                  </a:lnTo>
                  <a:cubicBezTo>
                    <a:pt x="87630" y="3773011"/>
                    <a:pt x="87630" y="3767931"/>
                    <a:pt x="87630" y="3762851"/>
                  </a:cubicBezTo>
                  <a:lnTo>
                    <a:pt x="87630" y="3719934"/>
                  </a:lnTo>
                  <a:lnTo>
                    <a:pt x="83820" y="3719934"/>
                  </a:lnTo>
                  <a:lnTo>
                    <a:pt x="78740" y="3602180"/>
                  </a:lnTo>
                  <a:lnTo>
                    <a:pt x="83820" y="3602180"/>
                  </a:lnTo>
                  <a:cubicBezTo>
                    <a:pt x="83820" y="3591667"/>
                    <a:pt x="83820" y="3583256"/>
                    <a:pt x="82550" y="3572742"/>
                  </a:cubicBezTo>
                  <a:lnTo>
                    <a:pt x="91440" y="3572742"/>
                  </a:lnTo>
                  <a:lnTo>
                    <a:pt x="91440" y="3568536"/>
                  </a:lnTo>
                  <a:lnTo>
                    <a:pt x="86360" y="3400317"/>
                  </a:lnTo>
                  <a:cubicBezTo>
                    <a:pt x="87630" y="3394009"/>
                    <a:pt x="87630" y="3383495"/>
                    <a:pt x="88900" y="3368776"/>
                  </a:cubicBezTo>
                  <a:cubicBezTo>
                    <a:pt x="90170" y="3356159"/>
                    <a:pt x="91440" y="3337234"/>
                    <a:pt x="92710" y="3333029"/>
                  </a:cubicBezTo>
                  <a:lnTo>
                    <a:pt x="93980" y="3333029"/>
                  </a:lnTo>
                  <a:cubicBezTo>
                    <a:pt x="95250" y="3286768"/>
                    <a:pt x="92710" y="3232097"/>
                    <a:pt x="91440" y="3173220"/>
                  </a:cubicBezTo>
                  <a:cubicBezTo>
                    <a:pt x="88900" y="3105932"/>
                    <a:pt x="86360" y="3034439"/>
                    <a:pt x="88900" y="2965048"/>
                  </a:cubicBezTo>
                  <a:lnTo>
                    <a:pt x="88900" y="2960843"/>
                  </a:lnTo>
                  <a:cubicBezTo>
                    <a:pt x="87630" y="2954534"/>
                    <a:pt x="87630" y="2937712"/>
                    <a:pt x="86360" y="2916685"/>
                  </a:cubicBezTo>
                  <a:cubicBezTo>
                    <a:pt x="86360" y="2883041"/>
                    <a:pt x="87630" y="2851500"/>
                    <a:pt x="87630" y="2817856"/>
                  </a:cubicBezTo>
                  <a:cubicBezTo>
                    <a:pt x="88900" y="2735849"/>
                    <a:pt x="91440" y="2649636"/>
                    <a:pt x="86360" y="2544499"/>
                  </a:cubicBezTo>
                  <a:lnTo>
                    <a:pt x="95250" y="2462491"/>
                  </a:lnTo>
                  <a:lnTo>
                    <a:pt x="95250" y="2460389"/>
                  </a:lnTo>
                  <a:cubicBezTo>
                    <a:pt x="95250" y="2428848"/>
                    <a:pt x="93980" y="2418334"/>
                    <a:pt x="87630" y="2416231"/>
                  </a:cubicBezTo>
                  <a:cubicBezTo>
                    <a:pt x="85090" y="2416231"/>
                    <a:pt x="83820" y="2416231"/>
                    <a:pt x="81280" y="2420436"/>
                  </a:cubicBezTo>
                  <a:cubicBezTo>
                    <a:pt x="81280" y="2409923"/>
                    <a:pt x="81280" y="2399409"/>
                    <a:pt x="80010" y="2382587"/>
                  </a:cubicBezTo>
                  <a:cubicBezTo>
                    <a:pt x="78740" y="2338429"/>
                    <a:pt x="80010" y="2321607"/>
                    <a:pt x="80010" y="2313196"/>
                  </a:cubicBezTo>
                  <a:cubicBezTo>
                    <a:pt x="81280" y="2313196"/>
                    <a:pt x="82550" y="2313196"/>
                    <a:pt x="85090" y="2311094"/>
                  </a:cubicBezTo>
                  <a:cubicBezTo>
                    <a:pt x="88900" y="2306888"/>
                    <a:pt x="90170" y="2298477"/>
                    <a:pt x="90170" y="2287963"/>
                  </a:cubicBezTo>
                  <a:lnTo>
                    <a:pt x="90170" y="2285861"/>
                  </a:lnTo>
                  <a:lnTo>
                    <a:pt x="88900" y="2275347"/>
                  </a:lnTo>
                  <a:cubicBezTo>
                    <a:pt x="85090" y="2229086"/>
                    <a:pt x="81280" y="2168107"/>
                    <a:pt x="81280" y="2098716"/>
                  </a:cubicBezTo>
                  <a:lnTo>
                    <a:pt x="82550" y="2098716"/>
                  </a:lnTo>
                  <a:lnTo>
                    <a:pt x="82550" y="2109230"/>
                  </a:lnTo>
                  <a:cubicBezTo>
                    <a:pt x="83820" y="2153388"/>
                    <a:pt x="85090" y="2157593"/>
                    <a:pt x="91440" y="2157593"/>
                  </a:cubicBezTo>
                  <a:cubicBezTo>
                    <a:pt x="99060" y="2157593"/>
                    <a:pt x="99060" y="2149182"/>
                    <a:pt x="101600" y="2111333"/>
                  </a:cubicBezTo>
                  <a:lnTo>
                    <a:pt x="102870" y="2105024"/>
                  </a:lnTo>
                  <a:lnTo>
                    <a:pt x="99060" y="2100819"/>
                  </a:lnTo>
                  <a:cubicBezTo>
                    <a:pt x="92710" y="2088202"/>
                    <a:pt x="92710" y="1993579"/>
                    <a:pt x="92710" y="1922085"/>
                  </a:cubicBezTo>
                  <a:cubicBezTo>
                    <a:pt x="92710" y="1798023"/>
                    <a:pt x="90170" y="1747557"/>
                    <a:pt x="83820" y="1732838"/>
                  </a:cubicBezTo>
                  <a:lnTo>
                    <a:pt x="85090" y="1713913"/>
                  </a:lnTo>
                  <a:lnTo>
                    <a:pt x="87630" y="1713913"/>
                  </a:lnTo>
                  <a:cubicBezTo>
                    <a:pt x="91440" y="1652934"/>
                    <a:pt x="88900" y="1629803"/>
                    <a:pt x="85090" y="1602468"/>
                  </a:cubicBezTo>
                  <a:cubicBezTo>
                    <a:pt x="81280" y="1577235"/>
                    <a:pt x="77470" y="1547796"/>
                    <a:pt x="78740" y="1472097"/>
                  </a:cubicBezTo>
                  <a:cubicBezTo>
                    <a:pt x="80010" y="1444762"/>
                    <a:pt x="80010" y="1425837"/>
                    <a:pt x="81280" y="1417426"/>
                  </a:cubicBezTo>
                  <a:lnTo>
                    <a:pt x="85090" y="1417426"/>
                  </a:lnTo>
                  <a:lnTo>
                    <a:pt x="81280" y="1299672"/>
                  </a:lnTo>
                  <a:lnTo>
                    <a:pt x="81280" y="1293364"/>
                  </a:lnTo>
                  <a:lnTo>
                    <a:pt x="83820" y="1293364"/>
                  </a:lnTo>
                  <a:lnTo>
                    <a:pt x="82550" y="1165096"/>
                  </a:lnTo>
                  <a:lnTo>
                    <a:pt x="87630" y="1179816"/>
                  </a:lnTo>
                  <a:lnTo>
                    <a:pt x="82550" y="1127247"/>
                  </a:lnTo>
                  <a:cubicBezTo>
                    <a:pt x="81280" y="1112528"/>
                    <a:pt x="78740" y="1089397"/>
                    <a:pt x="77470" y="1064165"/>
                  </a:cubicBezTo>
                  <a:lnTo>
                    <a:pt x="81280" y="1041034"/>
                  </a:lnTo>
                  <a:cubicBezTo>
                    <a:pt x="90170" y="992671"/>
                    <a:pt x="88900" y="969541"/>
                    <a:pt x="87630" y="933794"/>
                  </a:cubicBezTo>
                  <a:cubicBezTo>
                    <a:pt x="86360" y="919075"/>
                    <a:pt x="86360" y="902253"/>
                    <a:pt x="85090" y="879123"/>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1647" y="83820"/>
                    <a:pt x="1067405" y="85090"/>
                    <a:pt x="1239192" y="85090"/>
                  </a:cubicBezTo>
                  <a:lnTo>
                    <a:pt x="1358923" y="85090"/>
                  </a:lnTo>
                  <a:lnTo>
                    <a:pt x="1312072" y="80010"/>
                  </a:lnTo>
                  <a:cubicBezTo>
                    <a:pt x="1343306" y="80010"/>
                    <a:pt x="1364128" y="81280"/>
                    <a:pt x="1390157" y="81280"/>
                  </a:cubicBezTo>
                  <a:cubicBezTo>
                    <a:pt x="1405774" y="81280"/>
                    <a:pt x="1421391" y="82550"/>
                    <a:pt x="1437008" y="82550"/>
                  </a:cubicBezTo>
                  <a:lnTo>
                    <a:pt x="1447419" y="82550"/>
                  </a:lnTo>
                  <a:cubicBezTo>
                    <a:pt x="1463036" y="81280"/>
                    <a:pt x="1483859" y="80010"/>
                    <a:pt x="1494270" y="77470"/>
                  </a:cubicBezTo>
                  <a:lnTo>
                    <a:pt x="1494270" y="78740"/>
                  </a:lnTo>
                  <a:cubicBezTo>
                    <a:pt x="1614000" y="83820"/>
                    <a:pt x="1697291" y="82550"/>
                    <a:pt x="1764965" y="78740"/>
                  </a:cubicBezTo>
                  <a:lnTo>
                    <a:pt x="1775376" y="78740"/>
                  </a:lnTo>
                  <a:cubicBezTo>
                    <a:pt x="2025248" y="78740"/>
                    <a:pt x="2306354" y="78740"/>
                    <a:pt x="2368822" y="86360"/>
                  </a:cubicBezTo>
                  <a:lnTo>
                    <a:pt x="2379233" y="86360"/>
                  </a:lnTo>
                  <a:cubicBezTo>
                    <a:pt x="2472935" y="86360"/>
                    <a:pt x="2493758" y="86360"/>
                    <a:pt x="2498964" y="80010"/>
                  </a:cubicBezTo>
                  <a:lnTo>
                    <a:pt x="2540609" y="80010"/>
                  </a:lnTo>
                  <a:lnTo>
                    <a:pt x="2608283" y="83820"/>
                  </a:lnTo>
                  <a:lnTo>
                    <a:pt x="2670751" y="78740"/>
                  </a:lnTo>
                  <a:cubicBezTo>
                    <a:pt x="2701985" y="78740"/>
                    <a:pt x="2733219" y="78740"/>
                    <a:pt x="2754041" y="80010"/>
                  </a:cubicBezTo>
                  <a:lnTo>
                    <a:pt x="2754041" y="88900"/>
                  </a:lnTo>
                  <a:cubicBezTo>
                    <a:pt x="2884183" y="91440"/>
                    <a:pt x="3076793" y="90170"/>
                    <a:pt x="3217346" y="88900"/>
                  </a:cubicBezTo>
                  <a:cubicBezTo>
                    <a:pt x="3279814" y="88900"/>
                    <a:pt x="3337076" y="87630"/>
                    <a:pt x="3368310" y="87630"/>
                  </a:cubicBezTo>
                  <a:lnTo>
                    <a:pt x="3368310" y="85090"/>
                  </a:lnTo>
                  <a:lnTo>
                    <a:pt x="3795175" y="85090"/>
                  </a:lnTo>
                  <a:lnTo>
                    <a:pt x="3795175" y="87630"/>
                  </a:lnTo>
                  <a:cubicBezTo>
                    <a:pt x="3810792" y="86360"/>
                    <a:pt x="3826409" y="86360"/>
                    <a:pt x="3836820" y="85090"/>
                  </a:cubicBezTo>
                  <a:lnTo>
                    <a:pt x="3977373" y="85090"/>
                  </a:lnTo>
                  <a:cubicBezTo>
                    <a:pt x="4346976" y="85090"/>
                    <a:pt x="4732195" y="85090"/>
                    <a:pt x="5070563" y="81280"/>
                  </a:cubicBezTo>
                  <a:lnTo>
                    <a:pt x="5091386" y="81280"/>
                  </a:lnTo>
                  <a:cubicBezTo>
                    <a:pt x="5127826" y="81280"/>
                    <a:pt x="5159060" y="80010"/>
                    <a:pt x="5195500" y="80010"/>
                  </a:cubicBezTo>
                  <a:lnTo>
                    <a:pt x="5372492" y="77470"/>
                  </a:lnTo>
                  <a:lnTo>
                    <a:pt x="5336053" y="74930"/>
                  </a:lnTo>
                  <a:lnTo>
                    <a:pt x="5414137" y="74930"/>
                  </a:lnTo>
                  <a:cubicBezTo>
                    <a:pt x="5440166" y="78740"/>
                    <a:pt x="5487017" y="81280"/>
                    <a:pt x="5518251" y="83820"/>
                  </a:cubicBezTo>
                  <a:lnTo>
                    <a:pt x="5523457" y="77470"/>
                  </a:lnTo>
                  <a:lnTo>
                    <a:pt x="5528662" y="82550"/>
                  </a:lnTo>
                  <a:cubicBezTo>
                    <a:pt x="5544279" y="81280"/>
                    <a:pt x="5643187" y="82550"/>
                    <a:pt x="5726478" y="82550"/>
                  </a:cubicBezTo>
                  <a:lnTo>
                    <a:pt x="5965938" y="82550"/>
                  </a:lnTo>
                  <a:lnTo>
                    <a:pt x="5965938" y="78740"/>
                  </a:lnTo>
                  <a:cubicBezTo>
                    <a:pt x="5986761" y="78740"/>
                    <a:pt x="6002378" y="78740"/>
                    <a:pt x="6023201" y="77470"/>
                  </a:cubicBezTo>
                  <a:lnTo>
                    <a:pt x="6028406" y="77470"/>
                  </a:lnTo>
                  <a:cubicBezTo>
                    <a:pt x="6085668" y="76200"/>
                    <a:pt x="6148137" y="74930"/>
                    <a:pt x="6221016" y="73660"/>
                  </a:cubicBezTo>
                  <a:cubicBezTo>
                    <a:pt x="6215810" y="74930"/>
                    <a:pt x="6215810" y="76200"/>
                    <a:pt x="6210605" y="77470"/>
                  </a:cubicBezTo>
                  <a:cubicBezTo>
                    <a:pt x="6205399" y="83820"/>
                    <a:pt x="6236633" y="87630"/>
                    <a:pt x="6252250" y="88900"/>
                  </a:cubicBezTo>
                  <a:lnTo>
                    <a:pt x="6262661" y="88900"/>
                  </a:lnTo>
                  <a:cubicBezTo>
                    <a:pt x="6403214" y="90170"/>
                    <a:pt x="6429243" y="88900"/>
                    <a:pt x="6450065" y="85090"/>
                  </a:cubicBezTo>
                  <a:cubicBezTo>
                    <a:pt x="6455271" y="83820"/>
                    <a:pt x="6465682" y="82550"/>
                    <a:pt x="6585413" y="83820"/>
                  </a:cubicBezTo>
                  <a:lnTo>
                    <a:pt x="6595824" y="83820"/>
                  </a:lnTo>
                  <a:cubicBezTo>
                    <a:pt x="6611441" y="82550"/>
                    <a:pt x="6621852" y="81280"/>
                    <a:pt x="6627058" y="80010"/>
                  </a:cubicBezTo>
                  <a:cubicBezTo>
                    <a:pt x="6762405" y="78740"/>
                    <a:pt x="6809256" y="77470"/>
                    <a:pt x="6845696" y="76200"/>
                  </a:cubicBezTo>
                  <a:lnTo>
                    <a:pt x="6975838" y="78740"/>
                  </a:lnTo>
                  <a:cubicBezTo>
                    <a:pt x="7022688" y="80010"/>
                    <a:pt x="7048717" y="80010"/>
                    <a:pt x="7064334" y="81280"/>
                  </a:cubicBezTo>
                  <a:lnTo>
                    <a:pt x="7064334" y="90170"/>
                  </a:lnTo>
                  <a:lnTo>
                    <a:pt x="7683809" y="92710"/>
                  </a:lnTo>
                  <a:lnTo>
                    <a:pt x="7662986" y="91440"/>
                  </a:lnTo>
                  <a:cubicBezTo>
                    <a:pt x="7704631" y="90170"/>
                    <a:pt x="7787922" y="87630"/>
                    <a:pt x="7845184" y="87630"/>
                  </a:cubicBezTo>
                  <a:cubicBezTo>
                    <a:pt x="7970120" y="85090"/>
                    <a:pt x="8022177" y="83820"/>
                    <a:pt x="8041071" y="81280"/>
                  </a:cubicBezTo>
                  <a:lnTo>
                    <a:pt x="8051231" y="81280"/>
                  </a:lnTo>
                  <a:lnTo>
                    <a:pt x="8053771" y="85090"/>
                  </a:lnTo>
                  <a:lnTo>
                    <a:pt x="8053771" y="63500"/>
                  </a:lnTo>
                  <a:lnTo>
                    <a:pt x="8056311" y="63500"/>
                  </a:lnTo>
                  <a:lnTo>
                    <a:pt x="8055041" y="85090"/>
                  </a:lnTo>
                  <a:lnTo>
                    <a:pt x="8058851" y="83820"/>
                  </a:lnTo>
                  <a:cubicBezTo>
                    <a:pt x="8065201" y="82550"/>
                    <a:pt x="8090601" y="81280"/>
                    <a:pt x="8117271" y="80010"/>
                  </a:cubicBezTo>
                  <a:lnTo>
                    <a:pt x="8117271" y="85090"/>
                  </a:lnTo>
                  <a:cubicBezTo>
                    <a:pt x="8141401" y="86360"/>
                    <a:pt x="8161721" y="85090"/>
                    <a:pt x="8182041" y="82550"/>
                  </a:cubicBezTo>
                  <a:cubicBezTo>
                    <a:pt x="8208711" y="80010"/>
                    <a:pt x="8235381" y="77470"/>
                    <a:pt x="8272211" y="82550"/>
                  </a:cubicBezTo>
                  <a:cubicBezTo>
                    <a:pt x="8281101" y="82550"/>
                    <a:pt x="8293801" y="85090"/>
                    <a:pt x="8306501" y="86360"/>
                  </a:cubicBezTo>
                  <a:cubicBezTo>
                    <a:pt x="8334441" y="90170"/>
                    <a:pt x="8344601" y="91440"/>
                    <a:pt x="8349681" y="86360"/>
                  </a:cubicBezTo>
                  <a:lnTo>
                    <a:pt x="8350951" y="85090"/>
                  </a:lnTo>
                  <a:cubicBezTo>
                    <a:pt x="8358571" y="85090"/>
                    <a:pt x="8366191" y="85090"/>
                    <a:pt x="8375081" y="83820"/>
                  </a:cubicBezTo>
                  <a:cubicBezTo>
                    <a:pt x="8397941" y="82550"/>
                    <a:pt x="8420801" y="81280"/>
                    <a:pt x="8447471" y="85090"/>
                  </a:cubicBezTo>
                  <a:lnTo>
                    <a:pt x="8450011" y="85090"/>
                  </a:lnTo>
                  <a:cubicBezTo>
                    <a:pt x="8451281" y="85090"/>
                    <a:pt x="8452551" y="85090"/>
                    <a:pt x="8452551" y="83820"/>
                  </a:cubicBezTo>
                  <a:lnTo>
                    <a:pt x="8466521" y="86360"/>
                  </a:lnTo>
                  <a:cubicBezTo>
                    <a:pt x="8479221" y="88900"/>
                    <a:pt x="8502081" y="87630"/>
                    <a:pt x="8522401" y="86360"/>
                  </a:cubicBezTo>
                  <a:cubicBezTo>
                    <a:pt x="8532561" y="86360"/>
                    <a:pt x="8543991" y="85090"/>
                    <a:pt x="8550341" y="85090"/>
                  </a:cubicBezTo>
                  <a:lnTo>
                    <a:pt x="8551611" y="90170"/>
                  </a:lnTo>
                  <a:cubicBezTo>
                    <a:pt x="8573201" y="83820"/>
                    <a:pt x="8599871" y="83820"/>
                    <a:pt x="8630351" y="85090"/>
                  </a:cubicBezTo>
                  <a:cubicBezTo>
                    <a:pt x="8654481" y="86360"/>
                    <a:pt x="8682421" y="86360"/>
                    <a:pt x="8711631" y="83820"/>
                  </a:cubicBezTo>
                  <a:lnTo>
                    <a:pt x="8707821" y="87630"/>
                  </a:lnTo>
                  <a:lnTo>
                    <a:pt x="8730681" y="85090"/>
                  </a:lnTo>
                  <a:cubicBezTo>
                    <a:pt x="8733221" y="85090"/>
                    <a:pt x="8735761" y="85090"/>
                    <a:pt x="8739571" y="83820"/>
                  </a:cubicBezTo>
                  <a:lnTo>
                    <a:pt x="8740841" y="90170"/>
                  </a:lnTo>
                  <a:cubicBezTo>
                    <a:pt x="8757351" y="88900"/>
                    <a:pt x="8773861" y="87630"/>
                    <a:pt x="8795451" y="88900"/>
                  </a:cubicBezTo>
                  <a:lnTo>
                    <a:pt x="8799261" y="88900"/>
                  </a:lnTo>
                  <a:lnTo>
                    <a:pt x="8809421" y="90170"/>
                  </a:lnTo>
                  <a:lnTo>
                    <a:pt x="8809421" y="109220"/>
                  </a:lnTo>
                  <a:lnTo>
                    <a:pt x="8822121" y="109220"/>
                  </a:lnTo>
                  <a:lnTo>
                    <a:pt x="8822121" y="115570"/>
                  </a:lnTo>
                  <a:cubicBezTo>
                    <a:pt x="8820851" y="129540"/>
                    <a:pt x="8819581" y="138430"/>
                    <a:pt x="8817041" y="148590"/>
                  </a:cubicBezTo>
                  <a:lnTo>
                    <a:pt x="8817041" y="151130"/>
                  </a:lnTo>
                  <a:cubicBezTo>
                    <a:pt x="8811961" y="176530"/>
                    <a:pt x="8808151" y="201930"/>
                    <a:pt x="8809421" y="271780"/>
                  </a:cubicBezTo>
                  <a:lnTo>
                    <a:pt x="8813231" y="271780"/>
                  </a:lnTo>
                  <a:cubicBezTo>
                    <a:pt x="8811961" y="293370"/>
                    <a:pt x="8810691" y="311150"/>
                    <a:pt x="8808151" y="321310"/>
                  </a:cubicBezTo>
                  <a:cubicBezTo>
                    <a:pt x="8808151" y="369570"/>
                    <a:pt x="8809421" y="372110"/>
                    <a:pt x="8815771" y="372110"/>
                  </a:cubicBezTo>
                  <a:cubicBezTo>
                    <a:pt x="8815771" y="384810"/>
                    <a:pt x="8817041" y="394970"/>
                    <a:pt x="8819581" y="407670"/>
                  </a:cubicBezTo>
                  <a:cubicBezTo>
                    <a:pt x="8820851" y="417830"/>
                    <a:pt x="8823391" y="429260"/>
                    <a:pt x="8823391" y="443230"/>
                  </a:cubicBezTo>
                  <a:lnTo>
                    <a:pt x="8818311" y="443230"/>
                  </a:lnTo>
                  <a:lnTo>
                    <a:pt x="8818311" y="449580"/>
                  </a:lnTo>
                  <a:cubicBezTo>
                    <a:pt x="8815771" y="513080"/>
                    <a:pt x="8819581" y="520700"/>
                    <a:pt x="8823391" y="528320"/>
                  </a:cubicBezTo>
                  <a:cubicBezTo>
                    <a:pt x="8824661" y="530860"/>
                    <a:pt x="8825931" y="534670"/>
                    <a:pt x="8827201" y="544830"/>
                  </a:cubicBezTo>
                  <a:lnTo>
                    <a:pt x="8818311" y="546100"/>
                  </a:lnTo>
                  <a:close/>
                  <a:moveTo>
                    <a:pt x="8822121" y="756920"/>
                  </a:moveTo>
                  <a:lnTo>
                    <a:pt x="8819581" y="751840"/>
                  </a:lnTo>
                  <a:lnTo>
                    <a:pt x="8820852" y="745490"/>
                  </a:lnTo>
                  <a:cubicBezTo>
                    <a:pt x="8822121" y="750570"/>
                    <a:pt x="8822121" y="754380"/>
                    <a:pt x="8822121" y="756920"/>
                  </a:cubicBezTo>
                  <a:close/>
                  <a:moveTo>
                    <a:pt x="73660" y="3865721"/>
                  </a:moveTo>
                  <a:lnTo>
                    <a:pt x="76200" y="3870801"/>
                  </a:lnTo>
                  <a:lnTo>
                    <a:pt x="74930" y="3877151"/>
                  </a:lnTo>
                  <a:cubicBezTo>
                    <a:pt x="73660" y="3873341"/>
                    <a:pt x="73660" y="3869531"/>
                    <a:pt x="73660" y="3865721"/>
                  </a:cubicBezTo>
                  <a:close/>
                  <a:moveTo>
                    <a:pt x="8857681" y="628650"/>
                  </a:moveTo>
                  <a:lnTo>
                    <a:pt x="8857681" y="619760"/>
                  </a:lnTo>
                  <a:cubicBezTo>
                    <a:pt x="8857681" y="623570"/>
                    <a:pt x="8858951" y="626110"/>
                    <a:pt x="8858951" y="628650"/>
                  </a:cubicBezTo>
                  <a:lnTo>
                    <a:pt x="8857681" y="628650"/>
                  </a:lnTo>
                  <a:close/>
                  <a:moveTo>
                    <a:pt x="8886891" y="1623495"/>
                  </a:moveTo>
                  <a:lnTo>
                    <a:pt x="8883081" y="1621393"/>
                  </a:lnTo>
                  <a:cubicBezTo>
                    <a:pt x="8884351" y="1621393"/>
                    <a:pt x="8885621" y="1623495"/>
                    <a:pt x="8886891" y="1623495"/>
                  </a:cubicBezTo>
                  <a:close/>
                </a:path>
              </a:pathLst>
            </a:custGeom>
            <a:solidFill>
              <a:srgbClr val="E10E49"/>
            </a:solidFill>
          </p:spPr>
        </p:sp>
      </p:grpSp>
      <p:sp>
        <p:nvSpPr>
          <p:cNvPr id="8" name="TextBox 10"/>
          <p:cNvSpPr txBox="1"/>
          <p:nvPr/>
        </p:nvSpPr>
        <p:spPr>
          <a:xfrm>
            <a:off x="513428" y="2356063"/>
            <a:ext cx="2708743" cy="2346796"/>
          </a:xfrm>
          <a:prstGeom prst="rect">
            <a:avLst/>
          </a:prstGeom>
        </p:spPr>
        <p:txBody>
          <a:bodyPr wrap="square" lIns="0" tIns="0" rIns="0" bIns="0" rtlCol="0" anchor="t">
            <a:spAutoFit/>
          </a:bodyPr>
          <a:lstStyle/>
          <a:p>
            <a:pPr algn="r">
              <a:spcBef>
                <a:spcPts val="10"/>
              </a:spcBef>
            </a:pPr>
            <a:r>
              <a:rPr lang="en-US" sz="2000" b="1" dirty="0">
                <a:solidFill>
                  <a:srgbClr val="E10E49"/>
                </a:solidFill>
                <a:latin typeface="Aileron Regular" panose="020B0604020202020204" charset="0"/>
              </a:rPr>
              <a:t/>
            </a:r>
            <a:br>
              <a:rPr lang="en-US" sz="2000" b="1" dirty="0">
                <a:solidFill>
                  <a:srgbClr val="E10E49"/>
                </a:solidFill>
                <a:latin typeface="Aileron Regular" panose="020B0604020202020204" charset="0"/>
              </a:rPr>
            </a:br>
            <a:r>
              <a:rPr lang="en-US" sz="2000" b="1" dirty="0">
                <a:solidFill>
                  <a:srgbClr val="E10E49"/>
                </a:solidFill>
                <a:latin typeface="Aileron Regular" panose="020B0604020202020204" charset="0"/>
              </a:rPr>
              <a:t/>
            </a:r>
            <a:br>
              <a:rPr lang="en-US" sz="2000" b="1" dirty="0">
                <a:solidFill>
                  <a:srgbClr val="E10E49"/>
                </a:solidFill>
                <a:latin typeface="Aileron Regular" panose="020B0604020202020204" charset="0"/>
              </a:rPr>
            </a:br>
            <a:r>
              <a:rPr lang="en-US" sz="2000" b="1" dirty="0">
                <a:solidFill>
                  <a:srgbClr val="E10E49"/>
                </a:solidFill>
                <a:latin typeface="Aileron Regular" panose="020B0604020202020204" charset="0"/>
              </a:rPr>
              <a:t>By Nina Peckman </a:t>
            </a:r>
            <a:br>
              <a:rPr lang="en-US" sz="2000" b="1" dirty="0">
                <a:solidFill>
                  <a:srgbClr val="E10E49"/>
                </a:solidFill>
                <a:latin typeface="Aileron Regular" panose="020B0604020202020204" charset="0"/>
              </a:rPr>
            </a:br>
            <a:r>
              <a:rPr lang="en-US" sz="2000" b="1" dirty="0">
                <a:solidFill>
                  <a:srgbClr val="E10E49"/>
                </a:solidFill>
                <a:latin typeface="Aileron Regular" panose="020B0604020202020204" charset="0"/>
              </a:rPr>
              <a:t>Staff Attorney</a:t>
            </a:r>
          </a:p>
          <a:p>
            <a:pPr algn="r"/>
            <a:r>
              <a:rPr lang="en-US" sz="2000" b="1" dirty="0">
                <a:solidFill>
                  <a:srgbClr val="E10E49"/>
                </a:solidFill>
                <a:latin typeface="Aileron Regular" panose="020B0604020202020204" charset="0"/>
                <a:hlinkClick r:id="rId4"/>
              </a:rPr>
              <a:t>npeckman@acnj.org</a:t>
            </a:r>
            <a:endParaRPr lang="en-US" sz="2000" b="1" dirty="0">
              <a:solidFill>
                <a:srgbClr val="E10E49"/>
              </a:solidFill>
              <a:latin typeface="Aileron Regular" panose="020B0604020202020204" charset="0"/>
            </a:endParaRPr>
          </a:p>
          <a:p>
            <a:pPr algn="r"/>
            <a:r>
              <a:rPr lang="en-US" sz="2000" b="1" dirty="0">
                <a:solidFill>
                  <a:srgbClr val="E10E49"/>
                </a:solidFill>
                <a:latin typeface="Aileron Regular" panose="020B0604020202020204" charset="0"/>
              </a:rPr>
              <a:t>973-643-3876, ext. 226</a:t>
            </a:r>
          </a:p>
          <a:p>
            <a:pPr>
              <a:lnSpc>
                <a:spcPts val="3920"/>
              </a:lnSpc>
            </a:pPr>
            <a:endParaRPr lang="en-US" sz="2000" dirty="0">
              <a:latin typeface="Aileron Regular" panose="020B060402020202020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15" y="4210493"/>
            <a:ext cx="2759802" cy="2169921"/>
          </a:xfrm>
          <a:prstGeom prst="rect">
            <a:avLst/>
          </a:prstGeom>
        </p:spPr>
      </p:pic>
      <p:sp>
        <p:nvSpPr>
          <p:cNvPr id="12" name="Rectangle 11"/>
          <p:cNvSpPr/>
          <p:nvPr/>
        </p:nvSpPr>
        <p:spPr>
          <a:xfrm>
            <a:off x="1" y="130636"/>
            <a:ext cx="9537692" cy="2047206"/>
          </a:xfrm>
          <a:prstGeom prst="rect">
            <a:avLst/>
          </a:prstGeom>
          <a:solidFill>
            <a:srgbClr val="056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aseline="-25000"/>
          </a:p>
        </p:txBody>
      </p:sp>
      <p:sp>
        <p:nvSpPr>
          <p:cNvPr id="15" name="Rectangle 14"/>
          <p:cNvSpPr/>
          <p:nvPr/>
        </p:nvSpPr>
        <p:spPr>
          <a:xfrm>
            <a:off x="428625" y="1222500"/>
            <a:ext cx="9109067" cy="523220"/>
          </a:xfrm>
          <a:prstGeom prst="rect">
            <a:avLst/>
          </a:prstGeom>
        </p:spPr>
        <p:txBody>
          <a:bodyPr wrap="square">
            <a:spAutoFit/>
          </a:bodyPr>
          <a:lstStyle/>
          <a:p>
            <a:r>
              <a:rPr lang="es-MX" sz="2800">
                <a:solidFill>
                  <a:schemeClr val="bg1"/>
                </a:solidFill>
                <a:latin typeface="Aileron Heavy Bold" panose="020B0604020202020204" charset="0"/>
              </a:rPr>
              <a:t>How to advocate for your child and COVID-19 related issues</a:t>
            </a:r>
          </a:p>
        </p:txBody>
      </p:sp>
      <p:sp>
        <p:nvSpPr>
          <p:cNvPr id="14" name="TextBox 13"/>
          <p:cNvSpPr txBox="1"/>
          <p:nvPr/>
        </p:nvSpPr>
        <p:spPr>
          <a:xfrm>
            <a:off x="455376" y="277473"/>
            <a:ext cx="7729619" cy="584775"/>
          </a:xfrm>
          <a:prstGeom prst="rect">
            <a:avLst/>
          </a:prstGeom>
          <a:noFill/>
        </p:spPr>
        <p:txBody>
          <a:bodyPr wrap="square" rtlCol="0">
            <a:spAutoFit/>
          </a:bodyPr>
          <a:lstStyle/>
          <a:p>
            <a:r>
              <a:rPr lang="es-MX" sz="3200" b="1">
                <a:solidFill>
                  <a:schemeClr val="bg1"/>
                </a:solidFill>
                <a:latin typeface="Cambria" panose="02040503050406030204" pitchFamily="18" charset="0"/>
                <a:ea typeface="Cambria" panose="02040503050406030204" pitchFamily="18" charset="0"/>
              </a:rPr>
              <a:t>Compensatory Education </a:t>
            </a:r>
            <a:endParaRPr lang="es-MX" sz="3200">
              <a:solidFill>
                <a:schemeClr val="bg1"/>
              </a:solidFill>
              <a:latin typeface="Cambria" panose="02040503050406030204" pitchFamily="18" charset="0"/>
              <a:ea typeface="Cambria" panose="02040503050406030204" pitchFamily="18" charset="0"/>
            </a:endParaRPr>
          </a:p>
        </p:txBody>
      </p:sp>
      <p:sp>
        <p:nvSpPr>
          <p:cNvPr id="6" name="TextBox 5"/>
          <p:cNvSpPr txBox="1"/>
          <p:nvPr/>
        </p:nvSpPr>
        <p:spPr>
          <a:xfrm>
            <a:off x="9070247" y="5496082"/>
            <a:ext cx="2551814" cy="861774"/>
          </a:xfrm>
          <a:prstGeom prst="rect">
            <a:avLst/>
          </a:prstGeom>
          <a:noFill/>
        </p:spPr>
        <p:txBody>
          <a:bodyPr wrap="square" rtlCol="0">
            <a:spAutoFit/>
          </a:bodyPr>
          <a:lstStyle/>
          <a:p>
            <a:r>
              <a:rPr lang="en-US" sz="5000" b="1" dirty="0">
                <a:solidFill>
                  <a:srgbClr val="E10E49"/>
                </a:solidFill>
                <a:latin typeface="Cambria" panose="02040503050406030204" pitchFamily="18" charset="0"/>
                <a:ea typeface="Cambria" panose="02040503050406030204" pitchFamily="18" charset="0"/>
              </a:rPr>
              <a:t>acnj.org</a:t>
            </a:r>
            <a:endParaRPr lang="es-MX" sz="5000" b="1" dirty="0">
              <a:solidFill>
                <a:srgbClr val="E10E49"/>
              </a:solidFill>
              <a:latin typeface="Cambria" panose="02040503050406030204" pitchFamily="18" charset="0"/>
              <a:ea typeface="Cambria" panose="02040503050406030204" pitchFamily="18" charset="0"/>
            </a:endParaRPr>
          </a:p>
        </p:txBody>
      </p:sp>
      <p:sp>
        <p:nvSpPr>
          <p:cNvPr id="7" name="Rectangle 6"/>
          <p:cNvSpPr/>
          <p:nvPr/>
        </p:nvSpPr>
        <p:spPr>
          <a:xfrm>
            <a:off x="694715" y="2174505"/>
            <a:ext cx="2527456" cy="400110"/>
          </a:xfrm>
          <a:prstGeom prst="rect">
            <a:avLst/>
          </a:prstGeom>
          <a:solidFill>
            <a:srgbClr val="E10E49"/>
          </a:solidFill>
        </p:spPr>
        <p:txBody>
          <a:bodyPr wrap="square">
            <a:spAutoFit/>
          </a:bodyPr>
          <a:lstStyle/>
          <a:p>
            <a:r>
              <a:rPr lang="en-US" sz="2000" b="1" dirty="0">
                <a:solidFill>
                  <a:schemeClr val="bg1"/>
                </a:solidFill>
                <a:latin typeface="Aileron Regular" panose="020B0604020202020204" charset="0"/>
              </a:rPr>
              <a:t>February 24, 2022</a:t>
            </a:r>
            <a:endParaRPr lang="es-MX" sz="2000">
              <a:solidFill>
                <a:schemeClr val="bg1"/>
              </a:solidFill>
            </a:endParaRPr>
          </a:p>
        </p:txBody>
      </p:sp>
    </p:spTree>
    <p:extLst>
      <p:ext uri="{BB962C8B-B14F-4D97-AF65-F5344CB8AC3E}">
        <p14:creationId xmlns:p14="http://schemas.microsoft.com/office/powerpoint/2010/main" val="419351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B45E6-8228-D149-A70E-697462844662}"/>
              </a:ext>
            </a:extLst>
          </p:cNvPr>
          <p:cNvSpPr>
            <a:spLocks noGrp="1"/>
          </p:cNvSpPr>
          <p:nvPr>
            <p:ph type="title"/>
          </p:nvPr>
        </p:nvSpPr>
        <p:spPr/>
        <p:txBody>
          <a:bodyPr/>
          <a:lstStyle/>
          <a:p>
            <a:r>
              <a:rPr lang="en-US" b="1" dirty="0">
                <a:ea typeface="+mj-lt"/>
                <a:cs typeface="+mj-lt"/>
              </a:rPr>
              <a:t>Students With Disabilities May Be Eligible for Compensatory Education due to COVID-19 Issues</a:t>
            </a:r>
            <a:endParaRPr lang="en-US" b="1" dirty="0">
              <a:solidFill>
                <a:schemeClr val="tx1"/>
              </a:solidFill>
            </a:endParaRPr>
          </a:p>
        </p:txBody>
      </p:sp>
      <p:sp>
        <p:nvSpPr>
          <p:cNvPr id="3" name="Content Placeholder 2">
            <a:extLst>
              <a:ext uri="{FF2B5EF4-FFF2-40B4-BE49-F238E27FC236}">
                <a16:creationId xmlns:a16="http://schemas.microsoft.com/office/drawing/2014/main" xmlns="" id="{35310590-749C-A048-814A-495EA087786B}"/>
              </a:ext>
            </a:extLst>
          </p:cNvPr>
          <p:cNvSpPr>
            <a:spLocks noGrp="1"/>
          </p:cNvSpPr>
          <p:nvPr>
            <p:ph idx="1"/>
          </p:nvPr>
        </p:nvSpPr>
        <p:spPr/>
        <p:txBody>
          <a:bodyPr/>
          <a:lstStyle/>
          <a:p>
            <a:pPr>
              <a:lnSpc>
                <a:spcPct val="90000"/>
              </a:lnSpc>
            </a:pPr>
            <a:r>
              <a:rPr lang="en-US" sz="2400" dirty="0">
                <a:ea typeface="+mn-lt"/>
                <a:cs typeface="+mn-lt"/>
              </a:rPr>
              <a:t>Compensatory education are additional  education services to make up for the services that should have been provided under an existing or an initial IEP. </a:t>
            </a:r>
          </a:p>
          <a:p>
            <a:pPr>
              <a:lnSpc>
                <a:spcPct val="90000"/>
              </a:lnSpc>
            </a:pPr>
            <a:endParaRPr lang="en-US" sz="2400" dirty="0">
              <a:ea typeface="+mn-lt"/>
              <a:cs typeface="+mn-lt"/>
            </a:endParaRPr>
          </a:p>
          <a:p>
            <a:pPr>
              <a:lnSpc>
                <a:spcPct val="90000"/>
              </a:lnSpc>
            </a:pPr>
            <a:r>
              <a:rPr lang="en-US" sz="2400" dirty="0">
                <a:ea typeface="+mn-lt"/>
                <a:cs typeface="+mn-lt"/>
              </a:rPr>
              <a:t>Student with a disability may be eligible even if district did its best to meet the needs of the student.</a:t>
            </a:r>
          </a:p>
          <a:p>
            <a:pPr marL="0" indent="0">
              <a:lnSpc>
                <a:spcPct val="90000"/>
              </a:lnSpc>
              <a:buNone/>
            </a:pPr>
            <a:endParaRPr lang="en-US" sz="2400" dirty="0">
              <a:ea typeface="+mn-lt"/>
              <a:cs typeface="+mn-lt"/>
            </a:endParaRPr>
          </a:p>
          <a:p>
            <a:pPr>
              <a:lnSpc>
                <a:spcPct val="90000"/>
              </a:lnSpc>
            </a:pPr>
            <a:r>
              <a:rPr lang="en-US" sz="2400" dirty="0">
                <a:ea typeface="+mn-lt"/>
                <a:cs typeface="+mn-lt"/>
              </a:rPr>
              <a:t>IEP teams should schedule a meeting to discuss the services that students received after schools closed in  March, 2020 to determine eligibility for compensatory education.  </a:t>
            </a:r>
          </a:p>
          <a:p>
            <a:pPr marL="0" indent="0">
              <a:lnSpc>
                <a:spcPct val="90000"/>
              </a:lnSpc>
              <a:buNone/>
            </a:pPr>
            <a:r>
              <a:rPr lang="en-US" sz="2400" dirty="0">
                <a:ea typeface="+mn-lt"/>
                <a:cs typeface="+mn-lt"/>
              </a:rPr>
              <a:t>            </a:t>
            </a:r>
          </a:p>
          <a:p>
            <a:pPr marL="0" indent="0">
              <a:lnSpc>
                <a:spcPct val="90000"/>
              </a:lnSpc>
              <a:buNone/>
            </a:pPr>
            <a:r>
              <a:rPr lang="en-US" sz="2400" dirty="0">
                <a:ea typeface="+mn-lt"/>
                <a:cs typeface="+mn-lt"/>
              </a:rPr>
              <a:t>	</a:t>
            </a:r>
            <a:r>
              <a:rPr lang="en-US" sz="2400" b="1" dirty="0">
                <a:ea typeface="+mn-lt"/>
                <a:cs typeface="+mn-lt"/>
              </a:rPr>
              <a:t>Parents may make a written request to the CST for an IEP meeting to 	discuss compensatory education </a:t>
            </a:r>
            <a:endParaRPr lang="en-US" sz="2400" dirty="0">
              <a:ea typeface="+mn-lt"/>
              <a:cs typeface="+mn-lt"/>
            </a:endParaRPr>
          </a:p>
          <a:p>
            <a:pPr>
              <a:lnSpc>
                <a:spcPct val="90000"/>
              </a:lnSpc>
            </a:pPr>
            <a:endParaRPr lang="en-US" sz="2400" dirty="0">
              <a:ea typeface="+mn-lt"/>
              <a:cs typeface="+mn-lt"/>
            </a:endParaRPr>
          </a:p>
          <a:p>
            <a:pPr marL="0" indent="0">
              <a:buNone/>
            </a:pPr>
            <a:endParaRPr lang="en-US" sz="2800" dirty="0"/>
          </a:p>
        </p:txBody>
      </p:sp>
    </p:spTree>
    <p:extLst>
      <p:ext uri="{BB962C8B-B14F-4D97-AF65-F5344CB8AC3E}">
        <p14:creationId xmlns:p14="http://schemas.microsoft.com/office/powerpoint/2010/main" val="148230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2CB04-AEC9-F44A-B746-11B8B4E9BCE1}"/>
              </a:ext>
            </a:extLst>
          </p:cNvPr>
          <p:cNvSpPr>
            <a:spLocks noGrp="1"/>
          </p:cNvSpPr>
          <p:nvPr>
            <p:ph type="title" idx="4294967295"/>
          </p:nvPr>
        </p:nvSpPr>
        <p:spPr>
          <a:xfrm>
            <a:off x="588147" y="680008"/>
            <a:ext cx="10775950" cy="771525"/>
          </a:xfrm>
          <a:prstGeom prst="rect">
            <a:avLst/>
          </a:prstGeom>
          <a:ln>
            <a:solidFill>
              <a:schemeClr val="accent1"/>
            </a:solidFill>
          </a:ln>
        </p:spPr>
        <p:txBody>
          <a:bodyPr/>
          <a:lstStyle/>
          <a:p>
            <a:pPr algn="ctr"/>
            <a:r>
              <a:rPr lang="en-US" sz="3200" b="1" dirty="0">
                <a:solidFill>
                  <a:schemeClr val="accent1"/>
                </a:solidFill>
              </a:rPr>
              <a:t>SAMPLE LETTER REQUESTING IEP MEETING </a:t>
            </a:r>
          </a:p>
        </p:txBody>
      </p:sp>
      <p:sp>
        <p:nvSpPr>
          <p:cNvPr id="4" name="Rectangle 3">
            <a:extLst>
              <a:ext uri="{FF2B5EF4-FFF2-40B4-BE49-F238E27FC236}">
                <a16:creationId xmlns:a16="http://schemas.microsoft.com/office/drawing/2014/main" xmlns="" id="{C6647A3B-C507-9A4B-A4A5-193570D8DC63}"/>
              </a:ext>
            </a:extLst>
          </p:cNvPr>
          <p:cNvSpPr/>
          <p:nvPr/>
        </p:nvSpPr>
        <p:spPr>
          <a:xfrm>
            <a:off x="642552" y="472278"/>
            <a:ext cx="10725664" cy="6055825"/>
          </a:xfrm>
          <a:prstGeom prst="rect">
            <a:avLst/>
          </a:prstGeom>
        </p:spPr>
        <p:txBody>
          <a:bodyPr wrap="square">
            <a:spAutoFit/>
          </a:bodyPr>
          <a:lstStyle/>
          <a:p>
            <a:pPr>
              <a:lnSpc>
                <a:spcPct val="120000"/>
              </a:lnSpc>
            </a:pPr>
            <a:endParaRPr lang="en-US" u="sng" dirty="0">
              <a:solidFill>
                <a:srgbClr val="595959"/>
              </a:solidFill>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20000"/>
              </a:lnSpc>
            </a:pPr>
            <a:endParaRPr lang="en-US" u="sng" dirty="0">
              <a:solidFill>
                <a:srgbClr val="595959"/>
              </a:solidFill>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20000"/>
              </a:lnSpc>
            </a:pPr>
            <a:endParaRPr lang="en-US" sz="1600" b="1" u="sng" dirty="0">
              <a:solidFill>
                <a:srgbClr val="595959"/>
              </a:solidFill>
              <a:ea typeface="Times New Roman" panose="02020603050405020304" pitchFamily="18" charset="0"/>
              <a:cs typeface="Times New Roman" panose="02020603050405020304" pitchFamily="18" charset="0"/>
            </a:endParaRPr>
          </a:p>
          <a:p>
            <a:pPr>
              <a:lnSpc>
                <a:spcPct val="120000"/>
              </a:lnSpc>
            </a:pPr>
            <a:r>
              <a:rPr lang="en-US" sz="1600" b="1" u="sng" dirty="0">
                <a:solidFill>
                  <a:srgbClr val="595959"/>
                </a:solidFill>
                <a:ea typeface="Times New Roman" panose="02020603050405020304" pitchFamily="18" charset="0"/>
                <a:cs typeface="Times New Roman" panose="02020603050405020304" pitchFamily="18" charset="0"/>
              </a:rPr>
              <a:t>Date____________________________________________</a:t>
            </a:r>
            <a:endParaRPr lang="en-US" sz="1600" b="1" dirty="0">
              <a:solidFill>
                <a:srgbClr val="595959"/>
              </a:solidFill>
              <a:ea typeface="Times New Roman" panose="02020603050405020304" pitchFamily="18" charset="0"/>
              <a:cs typeface="Times New Roman" panose="02020603050405020304" pitchFamily="18" charset="0"/>
            </a:endParaRPr>
          </a:p>
          <a:p>
            <a:pPr>
              <a:lnSpc>
                <a:spcPct val="120000"/>
              </a:lnSpc>
            </a:pPr>
            <a:r>
              <a:rPr lang="en-US" sz="1600" b="1" u="sng" dirty="0">
                <a:solidFill>
                  <a:srgbClr val="595959"/>
                </a:solidFill>
                <a:ea typeface="Times New Roman" panose="02020603050405020304" pitchFamily="18" charset="0"/>
                <a:cs typeface="Times New Roman" panose="02020603050405020304" pitchFamily="18" charset="0"/>
              </a:rPr>
              <a:t>CST Case Manager_____________________________</a:t>
            </a:r>
            <a:r>
              <a:rPr lang="en-US" sz="1600" b="1" dirty="0">
                <a:solidFill>
                  <a:srgbClr val="595959"/>
                </a:solidFill>
                <a:ea typeface="Times New Roman" panose="02020603050405020304" pitchFamily="18" charset="0"/>
                <a:cs typeface="Times New Roman" panose="02020603050405020304" pitchFamily="18" charset="0"/>
              </a:rPr>
              <a:t>			</a:t>
            </a:r>
          </a:p>
          <a:p>
            <a:pPr>
              <a:lnSpc>
                <a:spcPct val="120000"/>
              </a:lnSpc>
            </a:pPr>
            <a:r>
              <a:rPr lang="en-US" sz="1600" b="1" u="sng" dirty="0">
                <a:solidFill>
                  <a:srgbClr val="595959"/>
                </a:solidFill>
                <a:ea typeface="Times New Roman" panose="02020603050405020304" pitchFamily="18" charset="0"/>
                <a:cs typeface="Times New Roman" panose="02020603050405020304" pitchFamily="18" charset="0"/>
              </a:rPr>
              <a:t>School Name and Address______________________________________</a:t>
            </a:r>
            <a:endParaRPr lang="en-US" sz="1600" b="1" dirty="0">
              <a:solidFill>
                <a:srgbClr val="595959"/>
              </a:solidFill>
              <a:ea typeface="Times New Roman" panose="02020603050405020304" pitchFamily="18" charset="0"/>
              <a:cs typeface="Times New Roman" panose="02020603050405020304" pitchFamily="18" charset="0"/>
            </a:endParaRPr>
          </a:p>
          <a:p>
            <a:pPr>
              <a:lnSpc>
                <a:spcPct val="120000"/>
              </a:lnSpc>
            </a:pPr>
            <a:r>
              <a:rPr lang="en-US" sz="1600" b="1" dirty="0">
                <a:solidFill>
                  <a:srgbClr val="595959"/>
                </a:solidFill>
                <a:ea typeface="Times New Roman" panose="02020603050405020304" pitchFamily="18" charset="0"/>
                <a:cs typeface="Times New Roman" panose="02020603050405020304" pitchFamily="18" charset="0"/>
              </a:rPr>
              <a:t>Dear ______________________:</a:t>
            </a:r>
          </a:p>
          <a:p>
            <a:pPr>
              <a:lnSpc>
                <a:spcPct val="120000"/>
              </a:lnSpc>
            </a:pPr>
            <a:endParaRPr lang="en-US" sz="1600" b="1" dirty="0">
              <a:solidFill>
                <a:srgbClr val="595959"/>
              </a:solidFill>
              <a:ea typeface="Times New Roman" panose="02020603050405020304" pitchFamily="18" charset="0"/>
              <a:cs typeface="Times New Roman" panose="02020603050405020304" pitchFamily="18" charset="0"/>
            </a:endParaRPr>
          </a:p>
          <a:p>
            <a:pPr>
              <a:lnSpc>
                <a:spcPct val="120000"/>
              </a:lnSpc>
            </a:pPr>
            <a:r>
              <a:rPr lang="en-US" sz="1600" b="1" dirty="0">
                <a:solidFill>
                  <a:srgbClr val="595959"/>
                </a:solidFill>
                <a:ea typeface="Times New Roman" panose="02020603050405020304" pitchFamily="18" charset="0"/>
                <a:cs typeface="Times New Roman" panose="02020603050405020304" pitchFamily="18" charset="0"/>
              </a:rPr>
              <a:t>I am requesting an IEP meeting concerning my child, </a:t>
            </a:r>
            <a:r>
              <a:rPr lang="en-US" sz="1600" b="1" u="sng" dirty="0">
                <a:solidFill>
                  <a:srgbClr val="595959"/>
                </a:solidFill>
                <a:ea typeface="Times New Roman" panose="02020603050405020304" pitchFamily="18" charset="0"/>
                <a:cs typeface="Times New Roman" panose="02020603050405020304" pitchFamily="18" charset="0"/>
              </a:rPr>
              <a:t>(name of student)</a:t>
            </a:r>
            <a:r>
              <a:rPr lang="en-US" sz="1600" b="1" dirty="0">
                <a:solidFill>
                  <a:srgbClr val="595959"/>
                </a:solidFill>
                <a:ea typeface="Times New Roman" panose="02020603050405020304" pitchFamily="18" charset="0"/>
                <a:cs typeface="Times New Roman" panose="02020603050405020304" pitchFamily="18" charset="0"/>
              </a:rPr>
              <a:t>_____who is in the _____ grade, to discuss compensatory education issues relating to the services my child received from March 18, 2020 through the present time. I am writing because my child did not receive all the services that should have been provided and missed education and/or due to my child’s failure to make appropriate progress as result of COVID-19. I understand that the school district will schedule an IEP meeting within 20 calendar days of your receipt of this letter.  Please contact me to propose the time and date of the meeting.  Thank you in advance for your consideration.</a:t>
            </a:r>
          </a:p>
          <a:p>
            <a:pPr>
              <a:lnSpc>
                <a:spcPct val="120000"/>
              </a:lnSpc>
            </a:pPr>
            <a:r>
              <a:rPr lang="en-US" sz="1600" b="1" dirty="0">
                <a:solidFill>
                  <a:srgbClr val="595959"/>
                </a:solidFill>
                <a:ea typeface="Times New Roman" panose="02020603050405020304" pitchFamily="18" charset="0"/>
                <a:cs typeface="Times New Roman" panose="02020603050405020304" pitchFamily="18" charset="0"/>
              </a:rPr>
              <a:t>Sincerely,</a:t>
            </a:r>
          </a:p>
          <a:p>
            <a:pPr>
              <a:lnSpc>
                <a:spcPct val="120000"/>
              </a:lnSpc>
            </a:pPr>
            <a:r>
              <a:rPr lang="en-US" sz="1600" b="1" dirty="0">
                <a:solidFill>
                  <a:srgbClr val="595959"/>
                </a:solidFill>
                <a:ea typeface="Times New Roman" panose="02020603050405020304" pitchFamily="18" charset="0"/>
                <a:cs typeface="Times New Roman" panose="02020603050405020304" pitchFamily="18" charset="0"/>
              </a:rPr>
              <a:t>____________________________________</a:t>
            </a:r>
          </a:p>
          <a:p>
            <a:pPr>
              <a:lnSpc>
                <a:spcPct val="120000"/>
              </a:lnSpc>
            </a:pPr>
            <a:r>
              <a:rPr lang="en-US" sz="1600" b="1" dirty="0">
                <a:solidFill>
                  <a:srgbClr val="595959"/>
                </a:solidFill>
                <a:ea typeface="Times New Roman" panose="02020603050405020304" pitchFamily="18" charset="0"/>
                <a:cs typeface="Times New Roman" panose="02020603050405020304" pitchFamily="18" charset="0"/>
              </a:rPr>
              <a:t>Parent print name and sign, include, mailing and email address and phone number</a:t>
            </a:r>
          </a:p>
          <a:p>
            <a:pPr>
              <a:lnSpc>
                <a:spcPct val="120000"/>
              </a:lnSpc>
            </a:pPr>
            <a:r>
              <a:rPr lang="en-US" sz="1600" b="1" dirty="0">
                <a:solidFill>
                  <a:srgbClr val="595959"/>
                </a:solidFill>
                <a:ea typeface="Times New Roman" panose="02020603050405020304" pitchFamily="18" charset="0"/>
                <a:cs typeface="Times New Roman" panose="02020603050405020304" pitchFamily="18" charset="0"/>
              </a:rPr>
              <a:t>* State if you will need a translator, who you will be bringing to the meeting and if you will record the meeting</a:t>
            </a:r>
          </a:p>
          <a:p>
            <a:pPr>
              <a:lnSpc>
                <a:spcPct val="120000"/>
              </a:lnSpc>
            </a:pPr>
            <a:r>
              <a:rPr lang="en-US" sz="1600" b="1" dirty="0">
                <a:solidFill>
                  <a:srgbClr val="595959"/>
                </a:solidFill>
                <a:ea typeface="Times New Roman" panose="02020603050405020304" pitchFamily="18" charset="0"/>
                <a:cs typeface="Times New Roman" panose="02020603050405020304" pitchFamily="18" charset="0"/>
              </a:rPr>
              <a:t>(Send a copy of this letter to your district’s Director of Special Education.)</a:t>
            </a:r>
          </a:p>
          <a:p>
            <a:pPr>
              <a:lnSpc>
                <a:spcPct val="120000"/>
              </a:lnSpc>
              <a:spcAft>
                <a:spcPts val="800"/>
              </a:spcAft>
            </a:pPr>
            <a:r>
              <a:rPr lang="en-US" sz="1600" b="1" dirty="0">
                <a:solidFill>
                  <a:srgbClr val="595959"/>
                </a:solidFill>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382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0A7B1-693D-EF42-92DF-468D5C25BC37}"/>
              </a:ext>
            </a:extLst>
          </p:cNvPr>
          <p:cNvSpPr>
            <a:spLocks noGrp="1"/>
          </p:cNvSpPr>
          <p:nvPr>
            <p:ph type="title"/>
          </p:nvPr>
        </p:nvSpPr>
        <p:spPr>
          <a:xfrm>
            <a:off x="838200" y="615503"/>
            <a:ext cx="10515600" cy="973811"/>
          </a:xfrm>
        </p:spPr>
        <p:txBody>
          <a:bodyPr/>
          <a:lstStyle/>
          <a:p>
            <a:r>
              <a:rPr lang="en-US" b="1" dirty="0">
                <a:solidFill>
                  <a:schemeClr val="accent1"/>
                </a:solidFill>
              </a:rPr>
              <a:t>Is My Child Eligible For Compensatory Education?</a:t>
            </a:r>
          </a:p>
        </p:txBody>
      </p:sp>
      <p:sp>
        <p:nvSpPr>
          <p:cNvPr id="3" name="Content Placeholder 2">
            <a:extLst>
              <a:ext uri="{FF2B5EF4-FFF2-40B4-BE49-F238E27FC236}">
                <a16:creationId xmlns:a16="http://schemas.microsoft.com/office/drawing/2014/main" xmlns="" id="{18CBE9A1-5F2A-9A40-8010-1891056150E2}"/>
              </a:ext>
            </a:extLst>
          </p:cNvPr>
          <p:cNvSpPr>
            <a:spLocks noGrp="1"/>
          </p:cNvSpPr>
          <p:nvPr>
            <p:ph idx="1"/>
          </p:nvPr>
        </p:nvSpPr>
        <p:spPr>
          <a:xfrm>
            <a:off x="838200" y="1763487"/>
            <a:ext cx="10515600" cy="4525114"/>
          </a:xfrm>
        </p:spPr>
        <p:txBody>
          <a:bodyPr/>
          <a:lstStyle/>
          <a:p>
            <a:pPr>
              <a:lnSpc>
                <a:spcPct val="90000"/>
              </a:lnSpc>
            </a:pPr>
            <a:r>
              <a:rPr lang="en-US" sz="2400" b="1" dirty="0">
                <a:ea typeface="+mn-lt"/>
                <a:cs typeface="+mn-lt"/>
              </a:rPr>
              <a:t>Compensatory education may be appropriate for reasons such as the student:</a:t>
            </a:r>
          </a:p>
          <a:p>
            <a:pPr marL="0" indent="0">
              <a:lnSpc>
                <a:spcPct val="90000"/>
              </a:lnSpc>
              <a:buNone/>
            </a:pPr>
            <a:endParaRPr lang="en-US" sz="2400" b="1" dirty="0"/>
          </a:p>
          <a:p>
            <a:pPr lvl="1">
              <a:lnSpc>
                <a:spcPct val="90000"/>
              </a:lnSpc>
            </a:pPr>
            <a:r>
              <a:rPr lang="en-US" sz="2400" dirty="0">
                <a:ea typeface="+mn-lt"/>
                <a:cs typeface="+mn-lt"/>
              </a:rPr>
              <a:t>did not have access to a working computer and/or did not have access to classes or schoolwork due to internet issues</a:t>
            </a:r>
            <a:endParaRPr lang="en-US" sz="2400" dirty="0"/>
          </a:p>
          <a:p>
            <a:pPr lvl="1">
              <a:lnSpc>
                <a:spcPct val="90000"/>
              </a:lnSpc>
            </a:pPr>
            <a:r>
              <a:rPr lang="en-US" sz="2400" dirty="0">
                <a:ea typeface="+mn-lt"/>
                <a:cs typeface="+mn-lt"/>
              </a:rPr>
              <a:t>could not learn through remote instruction due to the student’s disability</a:t>
            </a:r>
            <a:endParaRPr lang="en-US" sz="2400" dirty="0"/>
          </a:p>
          <a:p>
            <a:pPr lvl="1">
              <a:lnSpc>
                <a:spcPct val="90000"/>
              </a:lnSpc>
            </a:pPr>
            <a:r>
              <a:rPr lang="en-US" sz="2400" dirty="0">
                <a:ea typeface="+mn-lt"/>
                <a:cs typeface="+mn-lt"/>
              </a:rPr>
              <a:t>needed a one-on-one aide but one was not provided</a:t>
            </a:r>
            <a:endParaRPr lang="en-US" sz="2400" dirty="0"/>
          </a:p>
          <a:p>
            <a:pPr lvl="1">
              <a:lnSpc>
                <a:spcPct val="90000"/>
              </a:lnSpc>
            </a:pPr>
            <a:r>
              <a:rPr lang="en-US" sz="2400" dirty="0">
                <a:ea typeface="+mn-lt"/>
                <a:cs typeface="+mn-lt"/>
              </a:rPr>
              <a:t>did not receive the school-based therapies they were entitled to</a:t>
            </a:r>
            <a:endParaRPr lang="en-US" sz="2400" dirty="0"/>
          </a:p>
          <a:p>
            <a:pPr lvl="1">
              <a:lnSpc>
                <a:spcPct val="90000"/>
              </a:lnSpc>
            </a:pPr>
            <a:r>
              <a:rPr lang="en-US" sz="2400" dirty="0">
                <a:ea typeface="+mn-lt"/>
                <a:cs typeface="+mn-lt"/>
              </a:rPr>
              <a:t>did not receive other IEP services or accommodations appropriately</a:t>
            </a:r>
          </a:p>
          <a:p>
            <a:pPr lvl="1">
              <a:lnSpc>
                <a:spcPct val="90000"/>
              </a:lnSpc>
            </a:pPr>
            <a:r>
              <a:rPr lang="en-US" sz="2400" dirty="0">
                <a:ea typeface="+mn-lt"/>
                <a:cs typeface="+mn-lt"/>
              </a:rPr>
              <a:t>only received paper packets and/or did not have regular access to teacher</a:t>
            </a:r>
            <a:endParaRPr lang="en-US" sz="2400" dirty="0"/>
          </a:p>
          <a:p>
            <a:pPr lvl="1">
              <a:lnSpc>
                <a:spcPct val="90000"/>
              </a:lnSpc>
            </a:pPr>
            <a:r>
              <a:rPr lang="en-US" sz="2400" dirty="0">
                <a:ea typeface="+mn-lt"/>
                <a:cs typeface="+mn-lt"/>
              </a:rPr>
              <a:t>required bilingual education services but they were not provided</a:t>
            </a:r>
            <a:endParaRPr lang="en-US" sz="2400" dirty="0"/>
          </a:p>
          <a:p>
            <a:pPr lvl="1">
              <a:lnSpc>
                <a:spcPct val="90000"/>
              </a:lnSpc>
            </a:pPr>
            <a:r>
              <a:rPr lang="en-US" sz="2400" dirty="0">
                <a:ea typeface="+mn-lt"/>
                <a:cs typeface="+mn-lt"/>
              </a:rPr>
              <a:t>received CST evaluations and/or appropriate IEP services </a:t>
            </a:r>
            <a:r>
              <a:rPr lang="en-US" sz="2400" u="sng" dirty="0">
                <a:ea typeface="+mn-lt"/>
                <a:cs typeface="+mn-lt"/>
              </a:rPr>
              <a:t>only after long delay</a:t>
            </a:r>
          </a:p>
          <a:p>
            <a:pPr marL="457200" lvl="1" indent="0">
              <a:lnSpc>
                <a:spcPct val="90000"/>
              </a:lnSpc>
              <a:buNone/>
            </a:pPr>
            <a:endParaRPr lang="en-US" sz="2400" dirty="0">
              <a:ea typeface="+mn-lt"/>
              <a:cs typeface="+mn-lt"/>
            </a:endParaRPr>
          </a:p>
          <a:p>
            <a:pPr marL="457200" lvl="1" indent="0">
              <a:lnSpc>
                <a:spcPct val="90000"/>
              </a:lnSpc>
              <a:buNone/>
            </a:pPr>
            <a:r>
              <a:rPr lang="en-US" sz="2400" dirty="0">
                <a:ea typeface="+mn-lt"/>
                <a:cs typeface="+mn-lt"/>
              </a:rPr>
              <a:t>*</a:t>
            </a:r>
            <a:r>
              <a:rPr lang="en-US" sz="2400" b="1" dirty="0">
                <a:ea typeface="+mn-lt"/>
                <a:cs typeface="+mn-lt"/>
              </a:rPr>
              <a:t> Parents do not have to prove that student  regressed</a:t>
            </a:r>
            <a:endParaRPr lang="en-US" sz="2400" dirty="0"/>
          </a:p>
          <a:p>
            <a:pPr marL="0" indent="0">
              <a:buNone/>
            </a:pPr>
            <a:endParaRPr lang="en-US" dirty="0"/>
          </a:p>
        </p:txBody>
      </p:sp>
    </p:spTree>
    <p:extLst>
      <p:ext uri="{BB962C8B-B14F-4D97-AF65-F5344CB8AC3E}">
        <p14:creationId xmlns:p14="http://schemas.microsoft.com/office/powerpoint/2010/main" val="91050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96F46-77B7-F040-B4B1-29B8E032E0E3}"/>
              </a:ext>
            </a:extLst>
          </p:cNvPr>
          <p:cNvSpPr>
            <a:spLocks noGrp="1"/>
          </p:cNvSpPr>
          <p:nvPr>
            <p:ph type="title"/>
          </p:nvPr>
        </p:nvSpPr>
        <p:spPr>
          <a:xfrm>
            <a:off x="838200" y="615504"/>
            <a:ext cx="10515600" cy="1052660"/>
          </a:xfrm>
        </p:spPr>
        <p:txBody>
          <a:bodyPr/>
          <a:lstStyle/>
          <a:p>
            <a:r>
              <a:rPr lang="en-US" b="1" dirty="0">
                <a:ea typeface="+mj-lt"/>
                <a:cs typeface="+mj-lt"/>
              </a:rPr>
              <a:t>Example Of Compensatory Education Services</a:t>
            </a:r>
            <a:br>
              <a:rPr lang="en-US" b="1" dirty="0">
                <a:ea typeface="+mj-lt"/>
                <a:cs typeface="+mj-lt"/>
              </a:rPr>
            </a:br>
            <a:r>
              <a:rPr lang="en-US" b="1" dirty="0">
                <a:ea typeface="+mj-lt"/>
                <a:cs typeface="+mj-lt"/>
              </a:rPr>
              <a:t> Due To COVID-19 Issues</a:t>
            </a:r>
            <a:endParaRPr lang="en-US" dirty="0"/>
          </a:p>
        </p:txBody>
      </p:sp>
      <p:sp>
        <p:nvSpPr>
          <p:cNvPr id="3" name="Content Placeholder 2">
            <a:extLst>
              <a:ext uri="{FF2B5EF4-FFF2-40B4-BE49-F238E27FC236}">
                <a16:creationId xmlns:a16="http://schemas.microsoft.com/office/drawing/2014/main" xmlns="" id="{598BF197-6FA0-DE4A-86DA-202E4CBA54D8}"/>
              </a:ext>
            </a:extLst>
          </p:cNvPr>
          <p:cNvSpPr>
            <a:spLocks noGrp="1"/>
          </p:cNvSpPr>
          <p:nvPr>
            <p:ph idx="1"/>
          </p:nvPr>
        </p:nvSpPr>
        <p:spPr>
          <a:xfrm>
            <a:off x="838200" y="1668163"/>
            <a:ext cx="10515600" cy="4620438"/>
          </a:xfrm>
        </p:spPr>
        <p:txBody>
          <a:bodyPr/>
          <a:lstStyle/>
          <a:p>
            <a:pPr lvl="1">
              <a:lnSpc>
                <a:spcPct val="90000"/>
              </a:lnSpc>
            </a:pPr>
            <a:r>
              <a:rPr lang="en-US" sz="2400" dirty="0">
                <a:ea typeface="+mn-lt"/>
                <a:cs typeface="+mn-lt"/>
              </a:rPr>
              <a:t>Additional related services</a:t>
            </a:r>
          </a:p>
          <a:p>
            <a:pPr marL="457200" lvl="1" indent="0">
              <a:lnSpc>
                <a:spcPct val="90000"/>
              </a:lnSpc>
              <a:buNone/>
            </a:pPr>
            <a:endParaRPr lang="en-US" sz="2400" dirty="0"/>
          </a:p>
          <a:p>
            <a:pPr lvl="1">
              <a:lnSpc>
                <a:spcPct val="90000"/>
              </a:lnSpc>
            </a:pPr>
            <a:r>
              <a:rPr lang="en-US" sz="2400" dirty="0">
                <a:ea typeface="+mn-lt"/>
                <a:cs typeface="+mn-lt"/>
              </a:rPr>
              <a:t>Tutoring</a:t>
            </a:r>
          </a:p>
          <a:p>
            <a:pPr marL="457200" lvl="1" indent="0">
              <a:lnSpc>
                <a:spcPct val="90000"/>
              </a:lnSpc>
              <a:buNone/>
            </a:pPr>
            <a:endParaRPr lang="en-US" sz="2400" dirty="0"/>
          </a:p>
          <a:p>
            <a:pPr lvl="1">
              <a:lnSpc>
                <a:spcPct val="90000"/>
              </a:lnSpc>
            </a:pPr>
            <a:r>
              <a:rPr lang="en-US" sz="2400" dirty="0">
                <a:ea typeface="+mn-lt"/>
                <a:cs typeface="+mn-lt"/>
              </a:rPr>
              <a:t>Extended school year</a:t>
            </a:r>
          </a:p>
          <a:p>
            <a:pPr marL="457200" lvl="1" indent="0">
              <a:lnSpc>
                <a:spcPct val="90000"/>
              </a:lnSpc>
              <a:buNone/>
            </a:pPr>
            <a:endParaRPr lang="en-US" sz="2400" dirty="0"/>
          </a:p>
          <a:p>
            <a:pPr lvl="1">
              <a:lnSpc>
                <a:spcPct val="90000"/>
              </a:lnSpc>
            </a:pPr>
            <a:r>
              <a:rPr lang="en-US" sz="2400" dirty="0">
                <a:ea typeface="+mn-lt"/>
                <a:cs typeface="+mn-lt"/>
              </a:rPr>
              <a:t>Reimbursement for costs of services that the CST should have covered</a:t>
            </a:r>
          </a:p>
          <a:p>
            <a:pPr marL="457200" lvl="1" indent="0">
              <a:lnSpc>
                <a:spcPct val="90000"/>
              </a:lnSpc>
              <a:buNone/>
            </a:pPr>
            <a:endParaRPr lang="en-US" sz="2400" dirty="0"/>
          </a:p>
          <a:p>
            <a:pPr lvl="1">
              <a:lnSpc>
                <a:spcPct val="90000"/>
              </a:lnSpc>
            </a:pPr>
            <a:r>
              <a:rPr lang="en-US" sz="2400" dirty="0">
                <a:ea typeface="+mn-lt"/>
                <a:cs typeface="+mn-lt"/>
              </a:rPr>
              <a:t>Transition and/or education services after high school graduation</a:t>
            </a:r>
          </a:p>
          <a:p>
            <a:pPr marL="457200" lvl="1" indent="0">
              <a:lnSpc>
                <a:spcPct val="90000"/>
              </a:lnSpc>
              <a:buNone/>
            </a:pPr>
            <a:endParaRPr lang="en-US" sz="2400" dirty="0"/>
          </a:p>
          <a:p>
            <a:pPr lvl="1">
              <a:lnSpc>
                <a:spcPct val="90000"/>
              </a:lnSpc>
            </a:pPr>
            <a:r>
              <a:rPr lang="en-US" sz="2400" dirty="0">
                <a:ea typeface="+mn-lt"/>
                <a:cs typeface="+mn-lt"/>
              </a:rPr>
              <a:t>Another school year for students turning 21 in the following school years:   2021-2022 or 2022-2023 </a:t>
            </a:r>
          </a:p>
          <a:p>
            <a:pPr marL="457200" lvl="1" indent="0">
              <a:lnSpc>
                <a:spcPct val="90000"/>
              </a:lnSpc>
              <a:buNone/>
            </a:pPr>
            <a:endParaRPr lang="en-US" sz="2400" dirty="0"/>
          </a:p>
          <a:p>
            <a:pPr lvl="1">
              <a:lnSpc>
                <a:spcPct val="90000"/>
              </a:lnSpc>
            </a:pPr>
            <a:r>
              <a:rPr lang="en-US" sz="2400" dirty="0">
                <a:ea typeface="+mn-lt"/>
                <a:cs typeface="+mn-lt"/>
              </a:rPr>
              <a:t>A more intensive program out of district</a:t>
            </a:r>
            <a:endParaRPr lang="en-US" sz="2400" dirty="0"/>
          </a:p>
          <a:p>
            <a:pPr marL="0" indent="0">
              <a:buNone/>
            </a:pPr>
            <a:endParaRPr lang="en-US" dirty="0"/>
          </a:p>
        </p:txBody>
      </p:sp>
    </p:spTree>
    <p:extLst>
      <p:ext uri="{BB962C8B-B14F-4D97-AF65-F5344CB8AC3E}">
        <p14:creationId xmlns:p14="http://schemas.microsoft.com/office/powerpoint/2010/main" val="427660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C7577-B219-124D-A0A7-A498EC12CD8A}"/>
              </a:ext>
            </a:extLst>
          </p:cNvPr>
          <p:cNvSpPr>
            <a:spLocks noGrp="1"/>
          </p:cNvSpPr>
          <p:nvPr>
            <p:ph type="title"/>
          </p:nvPr>
        </p:nvSpPr>
        <p:spPr>
          <a:xfrm>
            <a:off x="838200" y="615503"/>
            <a:ext cx="10515600" cy="1822897"/>
          </a:xfrm>
        </p:spPr>
        <p:txBody>
          <a:bodyPr/>
          <a:lstStyle/>
          <a:p>
            <a:pPr algn="l"/>
            <a:r>
              <a:rPr lang="en-US" dirty="0"/>
              <a:t>				</a:t>
            </a:r>
            <a:r>
              <a:rPr lang="en-US" b="1" dirty="0">
                <a:solidFill>
                  <a:schemeClr val="accent1"/>
                </a:solidFill>
              </a:rPr>
              <a:t>What Should I Bring To My Child’s</a:t>
            </a:r>
            <a:br>
              <a:rPr lang="en-US" b="1" dirty="0">
                <a:solidFill>
                  <a:schemeClr val="accent1"/>
                </a:solidFill>
              </a:rPr>
            </a:br>
            <a:r>
              <a:rPr lang="en-US" b="1" dirty="0">
                <a:solidFill>
                  <a:schemeClr val="accent1"/>
                </a:solidFill>
              </a:rPr>
              <a:t>				Compensatory Education IEP </a:t>
            </a:r>
            <a:br>
              <a:rPr lang="en-US" b="1" dirty="0">
                <a:solidFill>
                  <a:schemeClr val="accent1"/>
                </a:solidFill>
              </a:rPr>
            </a:br>
            <a:r>
              <a:rPr lang="en-US" b="1" dirty="0">
                <a:solidFill>
                  <a:schemeClr val="accent1"/>
                </a:solidFill>
              </a:rPr>
              <a:t>				Meeting?</a:t>
            </a:r>
            <a:endParaRPr lang="en-US" dirty="0">
              <a:solidFill>
                <a:schemeClr val="accent1"/>
              </a:solidFill>
            </a:endParaRPr>
          </a:p>
        </p:txBody>
      </p:sp>
      <p:sp>
        <p:nvSpPr>
          <p:cNvPr id="3" name="Content Placeholder 2">
            <a:extLst>
              <a:ext uri="{FF2B5EF4-FFF2-40B4-BE49-F238E27FC236}">
                <a16:creationId xmlns:a16="http://schemas.microsoft.com/office/drawing/2014/main" xmlns="" id="{74E203BD-D1EA-D346-85D8-6A739F76F1D2}"/>
              </a:ext>
            </a:extLst>
          </p:cNvPr>
          <p:cNvSpPr>
            <a:spLocks noGrp="1"/>
          </p:cNvSpPr>
          <p:nvPr>
            <p:ph idx="1"/>
          </p:nvPr>
        </p:nvSpPr>
        <p:spPr>
          <a:xfrm>
            <a:off x="838200" y="2438400"/>
            <a:ext cx="10515600" cy="3850200"/>
          </a:xfrm>
        </p:spPr>
        <p:txBody>
          <a:bodyPr/>
          <a:lstStyle/>
          <a:p>
            <a:pPr marL="0" indent="0">
              <a:buNone/>
            </a:pPr>
            <a:r>
              <a:rPr lang="en-US" sz="2800" dirty="0">
                <a:ea typeface="+mn-lt"/>
                <a:cs typeface="+mn-lt"/>
              </a:rPr>
              <a:t>				Relevant records include:  </a:t>
            </a:r>
          </a:p>
          <a:p>
            <a:pPr marL="0" indent="0">
              <a:buNone/>
            </a:pPr>
            <a:endParaRPr lang="en-US" sz="2800" dirty="0"/>
          </a:p>
          <a:p>
            <a:pPr lvl="1"/>
            <a:r>
              <a:rPr lang="en-US" sz="2800" dirty="0">
                <a:ea typeface="+mn-lt"/>
                <a:cs typeface="+mn-lt"/>
              </a:rPr>
              <a:t>Any records or logs of missed services that  child was entitled to receive under the IEP</a:t>
            </a:r>
            <a:endParaRPr lang="en-US" sz="2800" dirty="0"/>
          </a:p>
          <a:p>
            <a:pPr lvl="1"/>
            <a:r>
              <a:rPr lang="en-US" sz="2800" dirty="0">
                <a:ea typeface="+mn-lt"/>
                <a:cs typeface="+mn-lt"/>
              </a:rPr>
              <a:t>Receipts for therapies or services related to the IEP </a:t>
            </a:r>
          </a:p>
          <a:p>
            <a:pPr lvl="1"/>
            <a:r>
              <a:rPr lang="en-US" sz="2800" dirty="0">
                <a:ea typeface="+mn-lt"/>
                <a:cs typeface="+mn-lt"/>
              </a:rPr>
              <a:t>Videos/recordings of your child demonstrating skills </a:t>
            </a:r>
            <a:endParaRPr lang="en-US" sz="2800" dirty="0"/>
          </a:p>
          <a:p>
            <a:pPr lvl="1"/>
            <a:r>
              <a:rPr lang="en-US" sz="2800" dirty="0">
                <a:ea typeface="+mn-lt"/>
                <a:cs typeface="+mn-lt"/>
              </a:rPr>
              <a:t>Evaluation reports from treating physicians and/or therapists documenting child’s current levels of progress</a:t>
            </a:r>
          </a:p>
          <a:p>
            <a:pPr lvl="1"/>
            <a:r>
              <a:rPr lang="en-US" sz="2800" dirty="0">
                <a:ea typeface="+mn-lt"/>
                <a:cs typeface="+mn-lt"/>
              </a:rPr>
              <a:t>School records including CST records</a:t>
            </a:r>
            <a:endParaRPr lang="en-US" sz="2800" dirty="0"/>
          </a:p>
          <a:p>
            <a:endParaRPr lang="en-US" dirty="0"/>
          </a:p>
        </p:txBody>
      </p:sp>
      <p:pic>
        <p:nvPicPr>
          <p:cNvPr id="4" name="Picture 5">
            <a:extLst>
              <a:ext uri="{FF2B5EF4-FFF2-40B4-BE49-F238E27FC236}">
                <a16:creationId xmlns:a16="http://schemas.microsoft.com/office/drawing/2014/main" xmlns="" id="{3904F42A-EBEA-0A40-B8F5-5B132F1BA282}"/>
              </a:ext>
            </a:extLst>
          </p:cNvPr>
          <p:cNvPicPr>
            <a:picLocks noChangeAspect="1"/>
          </p:cNvPicPr>
          <p:nvPr/>
        </p:nvPicPr>
        <p:blipFill>
          <a:blip r:embed="rId2"/>
          <a:stretch>
            <a:fillRect/>
          </a:stretch>
        </p:blipFill>
        <p:spPr>
          <a:xfrm>
            <a:off x="412784" y="413656"/>
            <a:ext cx="3428662" cy="2612847"/>
          </a:xfrm>
          <a:prstGeom prst="rect">
            <a:avLst/>
          </a:prstGeom>
        </p:spPr>
      </p:pic>
    </p:spTree>
    <p:extLst>
      <p:ext uri="{BB962C8B-B14F-4D97-AF65-F5344CB8AC3E}">
        <p14:creationId xmlns:p14="http://schemas.microsoft.com/office/powerpoint/2010/main" val="236128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FF18D-0F24-F142-A363-B91530B903EB}"/>
              </a:ext>
            </a:extLst>
          </p:cNvPr>
          <p:cNvSpPr>
            <a:spLocks noGrp="1"/>
          </p:cNvSpPr>
          <p:nvPr>
            <p:ph type="title"/>
          </p:nvPr>
        </p:nvSpPr>
        <p:spPr>
          <a:xfrm>
            <a:off x="838200" y="615503"/>
            <a:ext cx="10515600" cy="2475922"/>
          </a:xfrm>
        </p:spPr>
        <p:txBody>
          <a:bodyPr/>
          <a:lstStyle/>
          <a:p>
            <a:pPr algn="l"/>
            <a:r>
              <a:rPr lang="en-US" dirty="0"/>
              <a:t>					</a:t>
            </a:r>
            <a:br>
              <a:rPr lang="en-US" dirty="0"/>
            </a:br>
            <a:r>
              <a:rPr lang="en-US" dirty="0"/>
              <a:t/>
            </a:r>
            <a:br>
              <a:rPr lang="en-US" dirty="0"/>
            </a:br>
            <a:r>
              <a:rPr lang="en-US" dirty="0"/>
              <a:t>				</a:t>
            </a:r>
            <a:r>
              <a:rPr lang="en-US" b="1" dirty="0">
                <a:solidFill>
                  <a:schemeClr val="accent1"/>
                </a:solidFill>
              </a:rPr>
              <a:t>Should I Try To Resolve Issues Informally			Informally?</a:t>
            </a:r>
            <a:endParaRPr lang="en-US" dirty="0">
              <a:solidFill>
                <a:schemeClr val="accent1"/>
              </a:solidFill>
            </a:endParaRPr>
          </a:p>
        </p:txBody>
      </p:sp>
      <p:sp>
        <p:nvSpPr>
          <p:cNvPr id="3" name="Content Placeholder 2">
            <a:extLst>
              <a:ext uri="{FF2B5EF4-FFF2-40B4-BE49-F238E27FC236}">
                <a16:creationId xmlns:a16="http://schemas.microsoft.com/office/drawing/2014/main" xmlns="" id="{566DECC1-2269-754E-8AB2-B5C460D0005E}"/>
              </a:ext>
            </a:extLst>
          </p:cNvPr>
          <p:cNvSpPr>
            <a:spLocks noGrp="1"/>
          </p:cNvSpPr>
          <p:nvPr>
            <p:ph idx="1"/>
          </p:nvPr>
        </p:nvSpPr>
        <p:spPr>
          <a:xfrm>
            <a:off x="838200" y="3091425"/>
            <a:ext cx="10515600" cy="3197175"/>
          </a:xfrm>
        </p:spPr>
        <p:txBody>
          <a:bodyPr/>
          <a:lstStyle/>
          <a:p>
            <a:r>
              <a:rPr lang="en-US" dirty="0"/>
              <a:t>Under New Jersey law, schools should make-up services using a 1:1 ratio, ex} if student missed 10 speech sessions, the student is entitled to 10 make-up sessions, unless parent and district agree to another form of compensatory education.</a:t>
            </a:r>
          </a:p>
          <a:p>
            <a:pPr marL="0" indent="0">
              <a:buNone/>
            </a:pPr>
            <a:endParaRPr lang="en-US" dirty="0"/>
          </a:p>
          <a:p>
            <a:r>
              <a:rPr lang="en-US" dirty="0"/>
              <a:t>Risks, costs, length of litigation </a:t>
            </a:r>
            <a:r>
              <a:rPr lang="en-US" b="1" dirty="0"/>
              <a:t>versus</a:t>
            </a:r>
            <a:r>
              <a:rPr lang="en-US" dirty="0"/>
              <a:t> negotiating terms now for some but not everything you seek</a:t>
            </a:r>
          </a:p>
          <a:p>
            <a:pPr marL="0" indent="0">
              <a:buNone/>
            </a:pPr>
            <a:endParaRPr lang="en-US" dirty="0"/>
          </a:p>
          <a:p>
            <a:r>
              <a:rPr lang="en-US" dirty="0"/>
              <a:t>When negotiating, ask yourself:  </a:t>
            </a:r>
            <a:r>
              <a:rPr lang="en-US" b="1" dirty="0"/>
              <a:t>what services will my child</a:t>
            </a:r>
            <a:r>
              <a:rPr lang="en-US" dirty="0"/>
              <a:t> </a:t>
            </a:r>
            <a:r>
              <a:rPr lang="en-US" b="1" dirty="0"/>
              <a:t>most benefit from </a:t>
            </a:r>
            <a:r>
              <a:rPr lang="en-US" dirty="0"/>
              <a:t>now and/or later?</a:t>
            </a:r>
          </a:p>
          <a:p>
            <a:pPr marL="0" indent="0">
              <a:buNone/>
            </a:pPr>
            <a:endParaRPr lang="en-US" dirty="0"/>
          </a:p>
          <a:p>
            <a:r>
              <a:rPr lang="en-US" dirty="0"/>
              <a:t>COVID-19 related compensatory education is a new legal area </a:t>
            </a:r>
          </a:p>
          <a:p>
            <a:pPr marL="0" indent="0">
              <a:buNone/>
            </a:pPr>
            <a:endParaRPr lang="en-US" dirty="0"/>
          </a:p>
        </p:txBody>
      </p:sp>
      <p:pic>
        <p:nvPicPr>
          <p:cNvPr id="4" name="Picture 3">
            <a:extLst>
              <a:ext uri="{FF2B5EF4-FFF2-40B4-BE49-F238E27FC236}">
                <a16:creationId xmlns:a16="http://schemas.microsoft.com/office/drawing/2014/main" xmlns="" id="{081846FF-1386-1F41-855A-3DAA2144080E}"/>
              </a:ext>
            </a:extLst>
          </p:cNvPr>
          <p:cNvPicPr>
            <a:picLocks noChangeAspect="1"/>
          </p:cNvPicPr>
          <p:nvPr/>
        </p:nvPicPr>
        <p:blipFill>
          <a:blip r:embed="rId2"/>
          <a:stretch>
            <a:fillRect/>
          </a:stretch>
        </p:blipFill>
        <p:spPr>
          <a:xfrm>
            <a:off x="838200" y="615503"/>
            <a:ext cx="3315967" cy="2475922"/>
          </a:xfrm>
          <a:prstGeom prst="rect">
            <a:avLst/>
          </a:prstGeom>
        </p:spPr>
      </p:pic>
    </p:spTree>
    <p:extLst>
      <p:ext uri="{BB962C8B-B14F-4D97-AF65-F5344CB8AC3E}">
        <p14:creationId xmlns:p14="http://schemas.microsoft.com/office/powerpoint/2010/main" val="112037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79AF7-E6FB-5447-9AA4-59B7966192B4}"/>
              </a:ext>
            </a:extLst>
          </p:cNvPr>
          <p:cNvSpPr>
            <a:spLocks noGrp="1"/>
          </p:cNvSpPr>
          <p:nvPr>
            <p:ph type="title"/>
          </p:nvPr>
        </p:nvSpPr>
        <p:spPr/>
        <p:txBody>
          <a:bodyPr/>
          <a:lstStyle/>
          <a:p>
            <a:r>
              <a:rPr lang="en-US" b="1" dirty="0"/>
              <a:t>What if I Can’t Resolve the Compensatory Education Issues?</a:t>
            </a:r>
            <a:endParaRPr lang="en-US" dirty="0"/>
          </a:p>
        </p:txBody>
      </p:sp>
      <p:sp>
        <p:nvSpPr>
          <p:cNvPr id="3" name="Content Placeholder 2">
            <a:extLst>
              <a:ext uri="{FF2B5EF4-FFF2-40B4-BE49-F238E27FC236}">
                <a16:creationId xmlns:a16="http://schemas.microsoft.com/office/drawing/2014/main" xmlns="" id="{4DEB411F-6F57-9C41-98AC-8A39A6D35805}"/>
              </a:ext>
            </a:extLst>
          </p:cNvPr>
          <p:cNvSpPr>
            <a:spLocks noGrp="1"/>
          </p:cNvSpPr>
          <p:nvPr>
            <p:ph idx="1"/>
          </p:nvPr>
        </p:nvSpPr>
        <p:spPr/>
        <p:txBody>
          <a:bodyPr/>
          <a:lstStyle/>
          <a:p>
            <a:r>
              <a:rPr lang="en-US" dirty="0"/>
              <a:t>If you believe that your child may be eligible for compensatory education, and</a:t>
            </a:r>
          </a:p>
          <a:p>
            <a:pPr marL="0" indent="0">
              <a:buNone/>
            </a:pPr>
            <a:endParaRPr lang="en-US" dirty="0"/>
          </a:p>
          <a:p>
            <a:pPr marL="0" indent="0">
              <a:buNone/>
            </a:pPr>
            <a:r>
              <a:rPr lang="en-US" dirty="0"/>
              <a:t>	- the school does not respond to your request for an IEP meeting to discuss </a:t>
            </a:r>
          </a:p>
          <a:p>
            <a:pPr marL="0" indent="0">
              <a:buNone/>
            </a:pPr>
            <a:r>
              <a:rPr lang="en-US" dirty="0"/>
              <a:t>	  compensatory education,  </a:t>
            </a:r>
            <a:r>
              <a:rPr lang="en-US" b="1" dirty="0"/>
              <a:t>or </a:t>
            </a:r>
          </a:p>
          <a:p>
            <a:pPr marL="0" indent="0">
              <a:buNone/>
            </a:pPr>
            <a:r>
              <a:rPr lang="en-US" dirty="0"/>
              <a:t>	- the school refuses to hold an IEP meeting, </a:t>
            </a:r>
            <a:r>
              <a:rPr lang="en-US" b="1" dirty="0"/>
              <a:t>or</a:t>
            </a:r>
            <a:r>
              <a:rPr lang="en-US" dirty="0"/>
              <a:t> </a:t>
            </a:r>
          </a:p>
          <a:p>
            <a:pPr marL="0" indent="0">
              <a:buNone/>
            </a:pPr>
            <a:r>
              <a:rPr lang="en-US" dirty="0"/>
              <a:t>	- you are not satisfied with the compensatory education services that the district</a:t>
            </a:r>
          </a:p>
          <a:p>
            <a:pPr marL="0" indent="0">
              <a:buNone/>
            </a:pPr>
            <a:r>
              <a:rPr lang="en-US" dirty="0"/>
              <a:t>	  offers you, </a:t>
            </a:r>
            <a:r>
              <a:rPr lang="en-US" b="1" dirty="0"/>
              <a:t>or</a:t>
            </a:r>
          </a:p>
          <a:p>
            <a:pPr marL="0" indent="0">
              <a:buNone/>
            </a:pPr>
            <a:r>
              <a:rPr lang="en-US" dirty="0"/>
              <a:t>	- the school does not provide you with a compensatory education agreement in writing</a:t>
            </a:r>
          </a:p>
          <a:p>
            <a:pPr marL="0" indent="0">
              <a:buNone/>
            </a:pPr>
            <a:endParaRPr lang="en-US" dirty="0"/>
          </a:p>
          <a:p>
            <a:pPr marL="0" indent="0">
              <a:buNone/>
            </a:pPr>
            <a:r>
              <a:rPr lang="en-US" dirty="0"/>
              <a:t>	You must file a </a:t>
            </a:r>
            <a:r>
              <a:rPr lang="en-US" b="1" dirty="0"/>
              <a:t>Petition for Due Process</a:t>
            </a:r>
            <a:r>
              <a:rPr lang="en-US" dirty="0"/>
              <a:t> to continue to advocate for these services.  </a:t>
            </a:r>
          </a:p>
          <a:p>
            <a:endParaRPr lang="en-US" dirty="0"/>
          </a:p>
          <a:p>
            <a:r>
              <a:rPr lang="en-US" b="1" dirty="0"/>
              <a:t>For compensatory education claims dating back to March 18, 2020 when schools closed,  the deadline for filing for due process is March 18, 2022. </a:t>
            </a:r>
          </a:p>
        </p:txBody>
      </p:sp>
    </p:spTree>
    <p:extLst>
      <p:ext uri="{BB962C8B-B14F-4D97-AF65-F5344CB8AC3E}">
        <p14:creationId xmlns:p14="http://schemas.microsoft.com/office/powerpoint/2010/main" val="270390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757B8-4E27-314F-B4CB-FEED06B38325}"/>
              </a:ext>
            </a:extLst>
          </p:cNvPr>
          <p:cNvSpPr>
            <a:spLocks noGrp="1"/>
          </p:cNvSpPr>
          <p:nvPr>
            <p:ph type="title"/>
          </p:nvPr>
        </p:nvSpPr>
        <p:spPr/>
        <p:txBody>
          <a:bodyPr/>
          <a:lstStyle/>
          <a:p>
            <a:r>
              <a:rPr lang="en-US" b="1" dirty="0"/>
              <a:t/>
            </a:r>
            <a:br>
              <a:rPr lang="en-US" b="1" dirty="0"/>
            </a:br>
            <a:r>
              <a:rPr lang="en-US" b="1" dirty="0"/>
              <a:t>What if I Can’t Resolve the Compensatory Education Issues?</a:t>
            </a:r>
            <a:endParaRPr lang="en-US" b="1" dirty="0">
              <a:solidFill>
                <a:schemeClr val="accent1"/>
              </a:solidFill>
            </a:endParaRPr>
          </a:p>
        </p:txBody>
      </p:sp>
      <p:sp>
        <p:nvSpPr>
          <p:cNvPr id="3" name="Content Placeholder 2">
            <a:extLst>
              <a:ext uri="{FF2B5EF4-FFF2-40B4-BE49-F238E27FC236}">
                <a16:creationId xmlns:a16="http://schemas.microsoft.com/office/drawing/2014/main" xmlns="" id="{06104824-B478-BE4A-84C1-3F1B5D0F461B}"/>
              </a:ext>
            </a:extLst>
          </p:cNvPr>
          <p:cNvSpPr>
            <a:spLocks noGrp="1"/>
          </p:cNvSpPr>
          <p:nvPr>
            <p:ph idx="1"/>
          </p:nvPr>
        </p:nvSpPr>
        <p:spPr/>
        <p:txBody>
          <a:bodyPr/>
          <a:lstStyle/>
          <a:p>
            <a:r>
              <a:rPr lang="en-US" b="1" dirty="0">
                <a:ea typeface="+mn-lt"/>
                <a:cs typeface="+mn-lt"/>
              </a:rPr>
              <a:t>To file a Due Process complaint, fill out the Parental Request for Due Process Hearing form</a:t>
            </a:r>
          </a:p>
          <a:p>
            <a:pPr marL="0" indent="0">
              <a:buNone/>
            </a:pPr>
            <a:r>
              <a:rPr lang="en-US" b="1" dirty="0">
                <a:solidFill>
                  <a:schemeClr val="accent2">
                    <a:lumMod val="50000"/>
                  </a:schemeClr>
                </a:solidFill>
                <a:ea typeface="+mn-lt"/>
                <a:cs typeface="+mn-lt"/>
              </a:rPr>
              <a:t>    </a:t>
            </a:r>
            <a:r>
              <a:rPr lang="en-US" b="1" dirty="0">
                <a:ea typeface="+mn-lt"/>
                <a:cs typeface="+mn-lt"/>
              </a:rPr>
              <a:t>(see link in Resources)</a:t>
            </a:r>
          </a:p>
          <a:p>
            <a:pPr marL="0" indent="0">
              <a:buNone/>
            </a:pPr>
            <a:endParaRPr lang="en-US" b="1" dirty="0">
              <a:ea typeface="+mn-lt"/>
              <a:cs typeface="+mn-lt"/>
            </a:endParaRPr>
          </a:p>
          <a:p>
            <a:r>
              <a:rPr lang="en-US" dirty="0">
                <a:ea typeface="+mn-lt"/>
                <a:cs typeface="+mn-lt"/>
              </a:rPr>
              <a:t>The New Jersey Office of Special Education programs (OSEP) will accept electronic requests sent as a PDF attachment to an email to: </a:t>
            </a:r>
            <a:r>
              <a:rPr lang="en-US" b="1" u="sng" dirty="0" err="1">
                <a:ea typeface="+mn-lt"/>
                <a:cs typeface="+mn-lt"/>
              </a:rPr>
              <a:t>osepdisputeresolution@doe.nj.gov</a:t>
            </a:r>
            <a:r>
              <a:rPr lang="en-US" dirty="0">
                <a:ea typeface="+mn-lt"/>
                <a:cs typeface="+mn-lt"/>
              </a:rPr>
              <a:t> or by mail to:</a:t>
            </a:r>
          </a:p>
          <a:p>
            <a:pPr marL="457200" lvl="2" indent="0">
              <a:buNone/>
            </a:pPr>
            <a:endParaRPr lang="en-US" b="1" dirty="0">
              <a:ea typeface="+mn-lt"/>
              <a:cs typeface="+mn-lt"/>
            </a:endParaRPr>
          </a:p>
          <a:p>
            <a:pPr marL="457200" lvl="2" indent="0">
              <a:buNone/>
            </a:pPr>
            <a:r>
              <a:rPr lang="en-US" b="1" dirty="0">
                <a:ea typeface="+mn-lt"/>
                <a:cs typeface="+mn-lt"/>
              </a:rPr>
              <a:t>Director</a:t>
            </a:r>
          </a:p>
          <a:p>
            <a:pPr marL="457200" lvl="2" indent="0">
              <a:buNone/>
            </a:pPr>
            <a:r>
              <a:rPr lang="en-US" b="1" dirty="0">
                <a:ea typeface="+mn-lt"/>
                <a:cs typeface="+mn-lt"/>
              </a:rPr>
              <a:t>New Jersey Department of Education</a:t>
            </a:r>
            <a:endParaRPr lang="en-US" b="1" u="sng" dirty="0">
              <a:solidFill>
                <a:srgbClr val="262626"/>
              </a:solidFill>
              <a:ea typeface="+mn-lt"/>
              <a:cs typeface="+mn-lt"/>
            </a:endParaRPr>
          </a:p>
          <a:p>
            <a:pPr marL="457200" lvl="2" indent="0">
              <a:buNone/>
            </a:pPr>
            <a:r>
              <a:rPr lang="en-US" b="1" dirty="0">
                <a:ea typeface="+mn-lt"/>
                <a:cs typeface="+mn-lt"/>
              </a:rPr>
              <a:t>Office of Special Education Programs</a:t>
            </a:r>
            <a:endParaRPr lang="en-US" b="1" dirty="0"/>
          </a:p>
          <a:p>
            <a:pPr marL="457200" lvl="2" indent="0">
              <a:buNone/>
            </a:pPr>
            <a:r>
              <a:rPr lang="en-US" b="1" dirty="0">
                <a:ea typeface="+mn-lt"/>
                <a:cs typeface="+mn-lt"/>
              </a:rPr>
              <a:t>P.O. Box 500</a:t>
            </a:r>
            <a:endParaRPr lang="en-US" b="1" dirty="0"/>
          </a:p>
          <a:p>
            <a:pPr marL="457200" lvl="2" indent="0">
              <a:buNone/>
            </a:pPr>
            <a:r>
              <a:rPr lang="en-US" b="1" dirty="0">
                <a:ea typeface="+mn-lt"/>
                <a:cs typeface="+mn-lt"/>
              </a:rPr>
              <a:t>Trenton, NJ 08625-0500</a:t>
            </a:r>
            <a:endParaRPr lang="en-US" b="1" dirty="0"/>
          </a:p>
          <a:p>
            <a:pPr marL="0" indent="0">
              <a:buNone/>
            </a:pPr>
            <a:endParaRPr lang="en-US" dirty="0"/>
          </a:p>
          <a:p>
            <a:pPr marL="0" indent="0">
              <a:buNone/>
            </a:pPr>
            <a:r>
              <a:rPr lang="en-US" dirty="0"/>
              <a:t>*Make sure to follow </a:t>
            </a:r>
            <a:r>
              <a:rPr lang="en-US" b="1" dirty="0"/>
              <a:t>ALL</a:t>
            </a:r>
            <a:r>
              <a:rPr lang="en-US" dirty="0"/>
              <a:t> instructions and </a:t>
            </a:r>
            <a:r>
              <a:rPr lang="en-US" b="1" dirty="0"/>
              <a:t>complete all sections</a:t>
            </a:r>
            <a:r>
              <a:rPr lang="en-US" dirty="0"/>
              <a:t>, including you must indicate that you sent a copy of this Petition to the Superintendent, include name and address</a:t>
            </a:r>
          </a:p>
        </p:txBody>
      </p:sp>
    </p:spTree>
    <p:extLst>
      <p:ext uri="{BB962C8B-B14F-4D97-AF65-F5344CB8AC3E}">
        <p14:creationId xmlns:p14="http://schemas.microsoft.com/office/powerpoint/2010/main" val="1542923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6959E-C924-394E-9B20-60C278564ACF}"/>
              </a:ext>
            </a:extLst>
          </p:cNvPr>
          <p:cNvSpPr>
            <a:spLocks noGrp="1"/>
          </p:cNvSpPr>
          <p:nvPr>
            <p:ph type="title"/>
          </p:nvPr>
        </p:nvSpPr>
        <p:spPr>
          <a:xfrm>
            <a:off x="160020" y="285490"/>
            <a:ext cx="11193780" cy="2111761"/>
          </a:xfrm>
        </p:spPr>
        <p:txBody>
          <a:bodyPr/>
          <a:lstStyle/>
          <a:p>
            <a:pPr algn="l"/>
            <a:r>
              <a:rPr lang="en-US" dirty="0"/>
              <a:t/>
            </a:r>
            <a:br>
              <a:rPr lang="en-US" dirty="0"/>
            </a:br>
            <a:r>
              <a:rPr lang="en-US" dirty="0"/>
              <a:t>					 </a:t>
            </a:r>
            <a:r>
              <a:rPr lang="en-US" b="1" dirty="0"/>
              <a:t>The Due Process Complaint For</a:t>
            </a:r>
            <a:br>
              <a:rPr lang="en-US" b="1" dirty="0"/>
            </a:br>
            <a:r>
              <a:rPr lang="en-US" b="1" dirty="0"/>
              <a:t>					 Compensatory Education Must</a:t>
            </a:r>
            <a:br>
              <a:rPr lang="en-US" b="1" dirty="0"/>
            </a:br>
            <a:r>
              <a:rPr lang="en-US" b="1" dirty="0"/>
              <a:t>					 Include:</a:t>
            </a:r>
            <a:endParaRPr lang="en-US" dirty="0"/>
          </a:p>
        </p:txBody>
      </p:sp>
      <p:sp>
        <p:nvSpPr>
          <p:cNvPr id="3" name="Content Placeholder 2">
            <a:extLst>
              <a:ext uri="{FF2B5EF4-FFF2-40B4-BE49-F238E27FC236}">
                <a16:creationId xmlns:a16="http://schemas.microsoft.com/office/drawing/2014/main" xmlns="" id="{ED4073E0-6EF9-294B-AF09-735306BF5FA4}"/>
              </a:ext>
            </a:extLst>
          </p:cNvPr>
          <p:cNvSpPr>
            <a:spLocks noGrp="1"/>
          </p:cNvSpPr>
          <p:nvPr>
            <p:ph idx="1"/>
          </p:nvPr>
        </p:nvSpPr>
        <p:spPr>
          <a:xfrm>
            <a:off x="838200" y="2397251"/>
            <a:ext cx="10515600" cy="3891349"/>
          </a:xfrm>
        </p:spPr>
        <p:txBody>
          <a:bodyPr/>
          <a:lstStyle/>
          <a:p>
            <a:r>
              <a:rPr lang="en-US" dirty="0"/>
              <a:t>A statement of the State and/or Federal laws and/or guidance that school violated</a:t>
            </a:r>
          </a:p>
          <a:p>
            <a:pPr marL="0" indent="0">
              <a:buNone/>
            </a:pPr>
            <a:endParaRPr lang="en-US" dirty="0"/>
          </a:p>
          <a:p>
            <a:pPr marL="0" indent="0">
              <a:buNone/>
            </a:pPr>
            <a:r>
              <a:rPr lang="en-US" dirty="0"/>
              <a:t>        A right to compensatory education regarding COVID-19 issues must be based upon:  </a:t>
            </a:r>
          </a:p>
          <a:p>
            <a:pPr marL="0" indent="0">
              <a:buNone/>
            </a:pPr>
            <a:endParaRPr lang="en-US" dirty="0"/>
          </a:p>
          <a:p>
            <a:pPr marL="457200" lvl="1" indent="0">
              <a:buNone/>
            </a:pPr>
            <a:r>
              <a:rPr lang="en-US" dirty="0"/>
              <a:t>-  An allegation of school’s “material failure” in the implementation of an IEP which means more than a “minor discrepancy” between the services required and those received and/or </a:t>
            </a:r>
          </a:p>
          <a:p>
            <a:pPr marL="457200" lvl="1" indent="0">
              <a:buNone/>
            </a:pPr>
            <a:endParaRPr lang="en-US" dirty="0"/>
          </a:p>
          <a:p>
            <a:pPr marL="457200" lvl="1" indent="0">
              <a:buNone/>
            </a:pPr>
            <a:r>
              <a:rPr lang="en-US" dirty="0"/>
              <a:t>-  An allegation that school did not provide student with a Free Appropriate Public Education (FAPE) to  “greatest extent possible” during COVID-19 as required by the USDOE and NJDOE, the IDEA and New Jersey Education Regulations. </a:t>
            </a:r>
          </a:p>
          <a:p>
            <a:pPr marL="0" indent="0">
              <a:buNone/>
            </a:pPr>
            <a:endParaRPr lang="en-US" dirty="0"/>
          </a:p>
        </p:txBody>
      </p:sp>
      <p:pic>
        <p:nvPicPr>
          <p:cNvPr id="4" name="Picture 3">
            <a:extLst>
              <a:ext uri="{FF2B5EF4-FFF2-40B4-BE49-F238E27FC236}">
                <a16:creationId xmlns:a16="http://schemas.microsoft.com/office/drawing/2014/main" xmlns="" id="{B1CD7415-D6E6-A542-88CE-0F0E1978FAD7}"/>
              </a:ext>
            </a:extLst>
          </p:cNvPr>
          <p:cNvPicPr>
            <a:picLocks noChangeAspect="1"/>
          </p:cNvPicPr>
          <p:nvPr/>
        </p:nvPicPr>
        <p:blipFill>
          <a:blip r:embed="rId2"/>
          <a:stretch>
            <a:fillRect/>
          </a:stretch>
        </p:blipFill>
        <p:spPr>
          <a:xfrm>
            <a:off x="377734" y="285490"/>
            <a:ext cx="4273804" cy="2111762"/>
          </a:xfrm>
          <a:prstGeom prst="rect">
            <a:avLst/>
          </a:prstGeom>
        </p:spPr>
      </p:pic>
    </p:spTree>
    <p:extLst>
      <p:ext uri="{BB962C8B-B14F-4D97-AF65-F5344CB8AC3E}">
        <p14:creationId xmlns:p14="http://schemas.microsoft.com/office/powerpoint/2010/main" val="220347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6959E-C924-394E-9B20-60C278564ACF}"/>
              </a:ext>
            </a:extLst>
          </p:cNvPr>
          <p:cNvSpPr>
            <a:spLocks noGrp="1"/>
          </p:cNvSpPr>
          <p:nvPr>
            <p:ph type="title"/>
          </p:nvPr>
        </p:nvSpPr>
        <p:spPr>
          <a:xfrm>
            <a:off x="160020" y="285490"/>
            <a:ext cx="11193780" cy="2111761"/>
          </a:xfrm>
        </p:spPr>
        <p:txBody>
          <a:bodyPr/>
          <a:lstStyle/>
          <a:p>
            <a:pPr algn="l"/>
            <a:r>
              <a:rPr lang="en-US" dirty="0"/>
              <a:t/>
            </a:r>
            <a:br>
              <a:rPr lang="en-US" dirty="0"/>
            </a:br>
            <a:r>
              <a:rPr lang="en-US" dirty="0"/>
              <a:t>					 </a:t>
            </a:r>
            <a:r>
              <a:rPr lang="en-US" b="1" dirty="0"/>
              <a:t>The Due Process Complaint For</a:t>
            </a:r>
            <a:br>
              <a:rPr lang="en-US" b="1" dirty="0"/>
            </a:br>
            <a:r>
              <a:rPr lang="en-US" b="1" dirty="0"/>
              <a:t>					 Compensatory Education Must</a:t>
            </a:r>
            <a:br>
              <a:rPr lang="en-US" b="1" dirty="0"/>
            </a:br>
            <a:r>
              <a:rPr lang="en-US" b="1" dirty="0"/>
              <a:t>					 Include:</a:t>
            </a:r>
            <a:endParaRPr lang="en-US" dirty="0"/>
          </a:p>
        </p:txBody>
      </p:sp>
      <p:sp>
        <p:nvSpPr>
          <p:cNvPr id="3" name="Content Placeholder 2">
            <a:extLst>
              <a:ext uri="{FF2B5EF4-FFF2-40B4-BE49-F238E27FC236}">
                <a16:creationId xmlns:a16="http://schemas.microsoft.com/office/drawing/2014/main" xmlns="" id="{ED4073E0-6EF9-294B-AF09-735306BF5FA4}"/>
              </a:ext>
            </a:extLst>
          </p:cNvPr>
          <p:cNvSpPr>
            <a:spLocks noGrp="1"/>
          </p:cNvSpPr>
          <p:nvPr>
            <p:ph idx="1"/>
          </p:nvPr>
        </p:nvSpPr>
        <p:spPr>
          <a:xfrm>
            <a:off x="838200" y="2397251"/>
            <a:ext cx="10515600" cy="3891349"/>
          </a:xfrm>
        </p:spPr>
        <p:txBody>
          <a:bodyPr/>
          <a:lstStyle/>
          <a:p>
            <a:r>
              <a:rPr lang="en-US" dirty="0"/>
              <a:t>A statement of the  reasons you are filing a due process complaint – stating the facts and time period when alleged violations occurred:</a:t>
            </a:r>
          </a:p>
          <a:p>
            <a:pPr marL="0" indent="0">
              <a:buNone/>
            </a:pPr>
            <a:endParaRPr lang="en-US" dirty="0"/>
          </a:p>
          <a:p>
            <a:pPr lvl="1"/>
            <a:r>
              <a:rPr lang="en-US" dirty="0"/>
              <a:t>Based on your records, list each service/program, for example:  related services, an aide, in-person instruction,  that were supposed to be provided, the required frequency and length, then state what was actually provided and your best calculation of how many hours/sessions are owed</a:t>
            </a:r>
          </a:p>
          <a:p>
            <a:pPr marL="457200" lvl="1" indent="0">
              <a:buNone/>
            </a:pPr>
            <a:endParaRPr lang="en-US" dirty="0"/>
          </a:p>
          <a:p>
            <a:pPr lvl="1"/>
            <a:r>
              <a:rPr lang="en-US" dirty="0"/>
              <a:t>List any other violations such as the  delay in CST conducting initial or re-evaluations etc. </a:t>
            </a:r>
          </a:p>
          <a:p>
            <a:pPr marL="457200" lvl="1" indent="0">
              <a:buNone/>
            </a:pPr>
            <a:endParaRPr lang="en-US" dirty="0"/>
          </a:p>
          <a:p>
            <a:pPr marL="0" indent="0">
              <a:buNone/>
            </a:pPr>
            <a:endParaRPr lang="en-US" dirty="0"/>
          </a:p>
          <a:p>
            <a:r>
              <a:rPr lang="en-US" dirty="0"/>
              <a:t>A statement of how to resolve the case – what remedy the parent is seeking </a:t>
            </a:r>
          </a:p>
          <a:p>
            <a:pPr marL="0" indent="0">
              <a:buNone/>
            </a:pPr>
            <a:endParaRPr lang="en-US" dirty="0"/>
          </a:p>
        </p:txBody>
      </p:sp>
      <p:pic>
        <p:nvPicPr>
          <p:cNvPr id="4" name="Picture 3">
            <a:extLst>
              <a:ext uri="{FF2B5EF4-FFF2-40B4-BE49-F238E27FC236}">
                <a16:creationId xmlns:a16="http://schemas.microsoft.com/office/drawing/2014/main" xmlns="" id="{B1CD7415-D6E6-A542-88CE-0F0E1978FAD7}"/>
              </a:ext>
            </a:extLst>
          </p:cNvPr>
          <p:cNvPicPr>
            <a:picLocks noChangeAspect="1"/>
          </p:cNvPicPr>
          <p:nvPr/>
        </p:nvPicPr>
        <p:blipFill>
          <a:blip r:embed="rId2"/>
          <a:stretch>
            <a:fillRect/>
          </a:stretch>
        </p:blipFill>
        <p:spPr>
          <a:xfrm>
            <a:off x="377734" y="285490"/>
            <a:ext cx="4273804" cy="2111762"/>
          </a:xfrm>
          <a:prstGeom prst="rect">
            <a:avLst/>
          </a:prstGeom>
        </p:spPr>
      </p:pic>
    </p:spTree>
    <p:extLst>
      <p:ext uri="{BB962C8B-B14F-4D97-AF65-F5344CB8AC3E}">
        <p14:creationId xmlns:p14="http://schemas.microsoft.com/office/powerpoint/2010/main" val="122319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98114-DCAB-4442-9D65-3C32796DD247}"/>
              </a:ext>
            </a:extLst>
          </p:cNvPr>
          <p:cNvSpPr>
            <a:spLocks noGrp="1"/>
          </p:cNvSpPr>
          <p:nvPr>
            <p:ph type="title"/>
          </p:nvPr>
        </p:nvSpPr>
        <p:spPr/>
        <p:txBody>
          <a:bodyPr/>
          <a:lstStyle/>
          <a:p>
            <a:r>
              <a:rPr lang="en-US" b="1" dirty="0"/>
              <a:t>About Advocates for Children of New Jersey (ACNJ)</a:t>
            </a:r>
          </a:p>
        </p:txBody>
      </p:sp>
      <p:sp>
        <p:nvSpPr>
          <p:cNvPr id="3" name="Content Placeholder 2">
            <a:extLst>
              <a:ext uri="{FF2B5EF4-FFF2-40B4-BE49-F238E27FC236}">
                <a16:creationId xmlns:a16="http://schemas.microsoft.com/office/drawing/2014/main" xmlns="" id="{507F3A2F-CBFB-B445-9035-9474902FAEBE}"/>
              </a:ext>
            </a:extLst>
          </p:cNvPr>
          <p:cNvSpPr>
            <a:spLocks noGrp="1"/>
          </p:cNvSpPr>
          <p:nvPr>
            <p:ph idx="1"/>
          </p:nvPr>
        </p:nvSpPr>
        <p:spPr/>
        <p:txBody>
          <a:bodyPr/>
          <a:lstStyle/>
          <a:p>
            <a:pPr marL="0" indent="0">
              <a:buNone/>
            </a:pPr>
            <a:r>
              <a:rPr lang="en-US" b="1" dirty="0"/>
              <a:t>ACNJ’s </a:t>
            </a:r>
            <a:r>
              <a:rPr lang="en-US" dirty="0"/>
              <a:t> work over 40 years, as an independent non-profit organization has resulted in better laws and policies, more effective funding and stronger services for children and families, giving more children a chance to grow up safe, healthy and educated. ACNJ works closely with state and federal lawmakers and policymakers to bolster their understanding and response to the needs of children and families. </a:t>
            </a:r>
          </a:p>
          <a:p>
            <a:pPr marL="0" indent="0">
              <a:buNone/>
            </a:pPr>
            <a:endParaRPr lang="en-US" dirty="0"/>
          </a:p>
          <a:p>
            <a:pPr marL="0" indent="0">
              <a:buNone/>
            </a:pPr>
            <a:r>
              <a:rPr lang="en-US" b="1" dirty="0"/>
              <a:t>Kidlaw Resource Center </a:t>
            </a:r>
            <a:r>
              <a:rPr lang="en-US" dirty="0"/>
              <a:t>provides information and assistance to parents and those working with families about laws and legal processes affecting children  including regarding education and child welfare issues. </a:t>
            </a:r>
          </a:p>
          <a:p>
            <a:pPr marL="0" indent="0">
              <a:buNone/>
            </a:pPr>
            <a:endParaRPr lang="en-US" dirty="0"/>
          </a:p>
          <a:p>
            <a:pPr marL="0" indent="0">
              <a:buNone/>
            </a:pPr>
            <a:r>
              <a:rPr lang="en-US" dirty="0"/>
              <a:t>You can learn more at </a:t>
            </a:r>
            <a:r>
              <a:rPr lang="en-US" u="sng" dirty="0">
                <a:hlinkClick r:id="rId2"/>
              </a:rPr>
              <a:t>www.acnj.org</a:t>
            </a:r>
            <a:endParaRPr lang="en-US" dirty="0"/>
          </a:p>
          <a:p>
            <a:endParaRPr lang="en-US" dirty="0"/>
          </a:p>
        </p:txBody>
      </p:sp>
    </p:spTree>
    <p:extLst>
      <p:ext uri="{BB962C8B-B14F-4D97-AF65-F5344CB8AC3E}">
        <p14:creationId xmlns:p14="http://schemas.microsoft.com/office/powerpoint/2010/main" val="105906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6959E-C924-394E-9B20-60C278564ACF}"/>
              </a:ext>
            </a:extLst>
          </p:cNvPr>
          <p:cNvSpPr>
            <a:spLocks noGrp="1"/>
          </p:cNvSpPr>
          <p:nvPr>
            <p:ph type="title"/>
          </p:nvPr>
        </p:nvSpPr>
        <p:spPr>
          <a:xfrm>
            <a:off x="160020" y="285490"/>
            <a:ext cx="11193780" cy="2111761"/>
          </a:xfrm>
        </p:spPr>
        <p:txBody>
          <a:bodyPr/>
          <a:lstStyle/>
          <a:p>
            <a:pPr algn="l"/>
            <a:r>
              <a:rPr lang="en-US" dirty="0"/>
              <a:t/>
            </a:r>
            <a:br>
              <a:rPr lang="en-US" dirty="0"/>
            </a:br>
            <a:r>
              <a:rPr lang="en-US" dirty="0"/>
              <a:t>					</a:t>
            </a:r>
            <a:r>
              <a:rPr lang="en-US" b="1" dirty="0"/>
              <a:t>What Happens After The Filing?</a:t>
            </a:r>
            <a:endParaRPr lang="en-US" dirty="0"/>
          </a:p>
        </p:txBody>
      </p:sp>
      <p:sp>
        <p:nvSpPr>
          <p:cNvPr id="3" name="Content Placeholder 2">
            <a:extLst>
              <a:ext uri="{FF2B5EF4-FFF2-40B4-BE49-F238E27FC236}">
                <a16:creationId xmlns:a16="http://schemas.microsoft.com/office/drawing/2014/main" xmlns="" id="{ED4073E0-6EF9-294B-AF09-735306BF5FA4}"/>
              </a:ext>
            </a:extLst>
          </p:cNvPr>
          <p:cNvSpPr>
            <a:spLocks noGrp="1"/>
          </p:cNvSpPr>
          <p:nvPr>
            <p:ph idx="1"/>
          </p:nvPr>
        </p:nvSpPr>
        <p:spPr>
          <a:xfrm>
            <a:off x="838200" y="2397251"/>
            <a:ext cx="10515600" cy="3891349"/>
          </a:xfrm>
        </p:spPr>
        <p:txBody>
          <a:bodyPr/>
          <a:lstStyle/>
          <a:p>
            <a:r>
              <a:rPr lang="en-US" dirty="0"/>
              <a:t>The school and parent can try to resolve the matter at a  </a:t>
            </a:r>
            <a:r>
              <a:rPr lang="en-US" b="1" dirty="0"/>
              <a:t>resolution session </a:t>
            </a:r>
            <a:r>
              <a:rPr lang="en-US" dirty="0"/>
              <a:t>with the IEP team </a:t>
            </a:r>
          </a:p>
          <a:p>
            <a:endParaRPr lang="en-US" dirty="0"/>
          </a:p>
          <a:p>
            <a:r>
              <a:rPr lang="en-US" dirty="0"/>
              <a:t>This resolution session must occur </a:t>
            </a:r>
            <a:r>
              <a:rPr lang="en-US" b="1" dirty="0"/>
              <a:t>within 15 days</a:t>
            </a:r>
            <a:r>
              <a:rPr lang="en-US" dirty="0"/>
              <a:t> of the school receiving the parent’s  due process petition, unless both parties agree to waive the  resolution session</a:t>
            </a:r>
          </a:p>
          <a:p>
            <a:endParaRPr lang="en-US" dirty="0"/>
          </a:p>
          <a:p>
            <a:r>
              <a:rPr lang="en-US" dirty="0"/>
              <a:t>If a  resolution session doesn’t occur, the OSEP will transmit the case to the Office of Administrative Law (OAL) for a due process hearing </a:t>
            </a:r>
            <a:r>
              <a:rPr lang="en-US" b="1" dirty="0"/>
              <a:t>within 30 days</a:t>
            </a:r>
            <a:r>
              <a:rPr lang="en-US" dirty="0"/>
              <a:t> of receiving the request for due process </a:t>
            </a:r>
            <a:r>
              <a:rPr lang="en-US" b="1" dirty="0"/>
              <a:t>unless the parties agree to participate in mediation</a:t>
            </a:r>
            <a:r>
              <a:rPr lang="en-US" dirty="0"/>
              <a:t/>
            </a:r>
            <a:br>
              <a:rPr lang="en-US" dirty="0"/>
            </a:br>
            <a:endParaRPr lang="en-US" dirty="0"/>
          </a:p>
          <a:p>
            <a:r>
              <a:rPr lang="en-US" dirty="0"/>
              <a:t>If mediation fails and the case is transmitted to OAL, a Judge will be  assigned to try to settle the case at a settlement conference and if this fails, another Judge will be assigned for a hearing</a:t>
            </a:r>
          </a:p>
        </p:txBody>
      </p:sp>
      <p:pic>
        <p:nvPicPr>
          <p:cNvPr id="4" name="Picture 3">
            <a:extLst>
              <a:ext uri="{FF2B5EF4-FFF2-40B4-BE49-F238E27FC236}">
                <a16:creationId xmlns:a16="http://schemas.microsoft.com/office/drawing/2014/main" xmlns="" id="{B1CD7415-D6E6-A542-88CE-0F0E1978FAD7}"/>
              </a:ext>
            </a:extLst>
          </p:cNvPr>
          <p:cNvPicPr>
            <a:picLocks noChangeAspect="1"/>
          </p:cNvPicPr>
          <p:nvPr/>
        </p:nvPicPr>
        <p:blipFill>
          <a:blip r:embed="rId2"/>
          <a:stretch>
            <a:fillRect/>
          </a:stretch>
        </p:blipFill>
        <p:spPr>
          <a:xfrm>
            <a:off x="377734" y="285490"/>
            <a:ext cx="4273804" cy="2111762"/>
          </a:xfrm>
          <a:prstGeom prst="rect">
            <a:avLst/>
          </a:prstGeom>
        </p:spPr>
      </p:pic>
    </p:spTree>
    <p:extLst>
      <p:ext uri="{BB962C8B-B14F-4D97-AF65-F5344CB8AC3E}">
        <p14:creationId xmlns:p14="http://schemas.microsoft.com/office/powerpoint/2010/main" val="136905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6959E-C924-394E-9B20-60C278564ACF}"/>
              </a:ext>
            </a:extLst>
          </p:cNvPr>
          <p:cNvSpPr>
            <a:spLocks noGrp="1"/>
          </p:cNvSpPr>
          <p:nvPr>
            <p:ph type="title"/>
          </p:nvPr>
        </p:nvSpPr>
        <p:spPr>
          <a:xfrm>
            <a:off x="160020" y="285490"/>
            <a:ext cx="11193780" cy="2111761"/>
          </a:xfrm>
        </p:spPr>
        <p:txBody>
          <a:bodyPr/>
          <a:lstStyle/>
          <a:p>
            <a:pPr algn="l"/>
            <a:r>
              <a:rPr lang="en-US" dirty="0"/>
              <a:t/>
            </a:r>
            <a:br>
              <a:rPr lang="en-US" dirty="0"/>
            </a:br>
            <a:r>
              <a:rPr lang="en-US" dirty="0"/>
              <a:t>					</a:t>
            </a:r>
            <a:r>
              <a:rPr lang="en-US" b="1" dirty="0"/>
              <a:t>Filing For Due Process Relating</a:t>
            </a:r>
            <a:br>
              <a:rPr lang="en-US" b="1" dirty="0"/>
            </a:br>
            <a:r>
              <a:rPr lang="en-US" b="1" dirty="0"/>
              <a:t>					To High School Graduation</a:t>
            </a:r>
            <a:endParaRPr lang="en-US" dirty="0"/>
          </a:p>
        </p:txBody>
      </p:sp>
      <p:sp>
        <p:nvSpPr>
          <p:cNvPr id="3" name="Content Placeholder 2">
            <a:extLst>
              <a:ext uri="{FF2B5EF4-FFF2-40B4-BE49-F238E27FC236}">
                <a16:creationId xmlns:a16="http://schemas.microsoft.com/office/drawing/2014/main" xmlns="" id="{ED4073E0-6EF9-294B-AF09-735306BF5FA4}"/>
              </a:ext>
            </a:extLst>
          </p:cNvPr>
          <p:cNvSpPr>
            <a:spLocks noGrp="1"/>
          </p:cNvSpPr>
          <p:nvPr>
            <p:ph idx="1"/>
          </p:nvPr>
        </p:nvSpPr>
        <p:spPr>
          <a:xfrm>
            <a:off x="838200" y="2397251"/>
            <a:ext cx="10515600" cy="3891349"/>
          </a:xfrm>
        </p:spPr>
        <p:txBody>
          <a:bodyPr/>
          <a:lstStyle/>
          <a:p>
            <a:r>
              <a:rPr lang="en-US" dirty="0"/>
              <a:t>If you do not agree with your school’s decision that your child is ready to graduate this year and you and CST can’t agree upon an IEP for next school year, </a:t>
            </a:r>
            <a:r>
              <a:rPr lang="en-US" b="1" dirty="0"/>
              <a:t>you must file for Due Process and </a:t>
            </a:r>
          </a:p>
          <a:p>
            <a:pPr marL="0" indent="0">
              <a:buNone/>
            </a:pPr>
            <a:r>
              <a:rPr lang="en-US" b="1" dirty="0"/>
              <a:t>    request Stay-Put prior to this school year’s high school graduation date </a:t>
            </a:r>
          </a:p>
          <a:p>
            <a:pPr marL="0" indent="0">
              <a:buNone/>
            </a:pPr>
            <a:endParaRPr lang="en-US" b="1" dirty="0"/>
          </a:p>
          <a:p>
            <a:r>
              <a:rPr lang="en-US" dirty="0"/>
              <a:t>Your child may be eligible for additional education if: </a:t>
            </a:r>
            <a:endParaRPr lang="en-US" b="1" dirty="0"/>
          </a:p>
          <a:p>
            <a:pPr lvl="1"/>
            <a:r>
              <a:rPr lang="en-US" dirty="0"/>
              <a:t>IEP goals were not met or due to your child’s academic, functional and/or transition needs</a:t>
            </a:r>
          </a:p>
          <a:p>
            <a:pPr lvl="1"/>
            <a:r>
              <a:rPr lang="en-US" dirty="0"/>
              <a:t>compensatory education rights</a:t>
            </a:r>
          </a:p>
          <a:p>
            <a:pPr lvl="1"/>
            <a:r>
              <a:rPr lang="en-US" dirty="0"/>
              <a:t>your child will turn 21 during the 2021-2022 or 2022-2023 school year, in accordance with a 	New Jersey  law S3434 which was passed in June 2021 </a:t>
            </a:r>
          </a:p>
          <a:p>
            <a:pPr marL="0" indent="0">
              <a:buNone/>
            </a:pPr>
            <a:endParaRPr lang="en-US" dirty="0"/>
          </a:p>
          <a:p>
            <a:r>
              <a:rPr lang="en-US" dirty="0"/>
              <a:t> </a:t>
            </a:r>
            <a:r>
              <a:rPr lang="en-US" b="1" dirty="0"/>
              <a:t>Stay-Put </a:t>
            </a:r>
            <a:r>
              <a:rPr lang="en-US" dirty="0"/>
              <a:t>is the right for a student to stay in their current placement while a Due Process petition is being resolved </a:t>
            </a:r>
          </a:p>
        </p:txBody>
      </p:sp>
      <p:pic>
        <p:nvPicPr>
          <p:cNvPr id="4" name="Picture 3">
            <a:extLst>
              <a:ext uri="{FF2B5EF4-FFF2-40B4-BE49-F238E27FC236}">
                <a16:creationId xmlns:a16="http://schemas.microsoft.com/office/drawing/2014/main" xmlns="" id="{B1CD7415-D6E6-A542-88CE-0F0E1978FAD7}"/>
              </a:ext>
            </a:extLst>
          </p:cNvPr>
          <p:cNvPicPr>
            <a:picLocks noChangeAspect="1"/>
          </p:cNvPicPr>
          <p:nvPr/>
        </p:nvPicPr>
        <p:blipFill>
          <a:blip r:embed="rId2"/>
          <a:stretch>
            <a:fillRect/>
          </a:stretch>
        </p:blipFill>
        <p:spPr>
          <a:xfrm>
            <a:off x="377734" y="285490"/>
            <a:ext cx="4273804" cy="2111762"/>
          </a:xfrm>
          <a:prstGeom prst="rect">
            <a:avLst/>
          </a:prstGeom>
        </p:spPr>
      </p:pic>
    </p:spTree>
    <p:extLst>
      <p:ext uri="{BB962C8B-B14F-4D97-AF65-F5344CB8AC3E}">
        <p14:creationId xmlns:p14="http://schemas.microsoft.com/office/powerpoint/2010/main" val="372528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4A99B-0830-1740-8A53-4575008B003D}"/>
              </a:ext>
            </a:extLst>
          </p:cNvPr>
          <p:cNvSpPr>
            <a:spLocks noGrp="1"/>
          </p:cNvSpPr>
          <p:nvPr>
            <p:ph type="title"/>
          </p:nvPr>
        </p:nvSpPr>
        <p:spPr>
          <a:xfrm>
            <a:off x="838200" y="615504"/>
            <a:ext cx="10515600" cy="581926"/>
          </a:xfrm>
        </p:spPr>
        <p:txBody>
          <a:bodyPr/>
          <a:lstStyle/>
          <a:p>
            <a:r>
              <a:rPr lang="en-US" b="1" dirty="0"/>
              <a:t>Resources</a:t>
            </a:r>
          </a:p>
        </p:txBody>
      </p:sp>
      <p:sp>
        <p:nvSpPr>
          <p:cNvPr id="3" name="Content Placeholder 2">
            <a:extLst>
              <a:ext uri="{FF2B5EF4-FFF2-40B4-BE49-F238E27FC236}">
                <a16:creationId xmlns:a16="http://schemas.microsoft.com/office/drawing/2014/main" xmlns="" id="{01624FF5-1011-4E45-A08D-042451BB2425}"/>
              </a:ext>
            </a:extLst>
          </p:cNvPr>
          <p:cNvSpPr>
            <a:spLocks noGrp="1"/>
          </p:cNvSpPr>
          <p:nvPr>
            <p:ph idx="1"/>
          </p:nvPr>
        </p:nvSpPr>
        <p:spPr>
          <a:xfrm>
            <a:off x="838200" y="1197431"/>
            <a:ext cx="10515600" cy="5091170"/>
          </a:xfrm>
        </p:spPr>
        <p:txBody>
          <a:bodyPr/>
          <a:lstStyle/>
          <a:p>
            <a:pPr marL="0" indent="0">
              <a:buNone/>
            </a:pPr>
            <a:r>
              <a:rPr lang="es-ES_tradnl" dirty="0"/>
              <a:t>NJDOE’s Parental Rights in Special Education</a:t>
            </a:r>
          </a:p>
          <a:p>
            <a:pPr marL="0" indent="0">
              <a:buNone/>
            </a:pPr>
            <a:r>
              <a:rPr lang="es-ES_tradnl" dirty="0">
                <a:hlinkClick r:id="rId2"/>
              </a:rPr>
              <a:t>https://www.nj.gov/education/specialed/form/prise/</a:t>
            </a:r>
            <a:endParaRPr lang="es-ES_tradnl" dirty="0"/>
          </a:p>
          <a:p>
            <a:pPr marL="0" indent="0">
              <a:buNone/>
            </a:pPr>
            <a:endParaRPr lang="es-ES_tradnl" dirty="0"/>
          </a:p>
          <a:p>
            <a:pPr marL="0" indent="0">
              <a:buNone/>
            </a:pPr>
            <a:r>
              <a:rPr lang="es-ES_tradnl" dirty="0" err="1"/>
              <a:t>Due</a:t>
            </a:r>
            <a:r>
              <a:rPr lang="es-ES_tradnl" dirty="0"/>
              <a:t> </a:t>
            </a:r>
            <a:r>
              <a:rPr lang="es-ES_tradnl" dirty="0" err="1"/>
              <a:t>Process</a:t>
            </a:r>
            <a:r>
              <a:rPr lang="es-ES_tradnl" dirty="0"/>
              <a:t>/ </a:t>
            </a:r>
            <a:r>
              <a:rPr lang="es-ES_tradnl" dirty="0" err="1"/>
              <a:t>Mediation</a:t>
            </a:r>
            <a:r>
              <a:rPr lang="es-ES_tradnl" dirty="0"/>
              <a:t> </a:t>
            </a:r>
            <a:r>
              <a:rPr lang="es-ES_tradnl" dirty="0" err="1"/>
              <a:t>Petition</a:t>
            </a:r>
            <a:r>
              <a:rPr lang="es-ES_tradnl" dirty="0"/>
              <a:t> (English and </a:t>
            </a:r>
            <a:r>
              <a:rPr lang="es-ES_tradnl" dirty="0" err="1"/>
              <a:t>Spanish</a:t>
            </a:r>
            <a:r>
              <a:rPr lang="es-ES_tradnl" dirty="0"/>
              <a:t>):</a:t>
            </a:r>
          </a:p>
          <a:p>
            <a:pPr marL="0" indent="0">
              <a:buNone/>
            </a:pPr>
            <a:r>
              <a:rPr lang="es-ES_tradnl" dirty="0">
                <a:hlinkClick r:id="rId3"/>
              </a:rPr>
              <a:t>https://www.nj.gov/education/specialed/due/</a:t>
            </a:r>
            <a:endParaRPr lang="es-ES_tradnl" dirty="0"/>
          </a:p>
          <a:p>
            <a:pPr marL="0" indent="0">
              <a:buNone/>
            </a:pPr>
            <a:endParaRPr lang="es-ES_tradnl" dirty="0"/>
          </a:p>
          <a:p>
            <a:pPr marL="0" indent="0">
              <a:buNone/>
            </a:pPr>
            <a:r>
              <a:rPr lang="es-ES_tradnl" dirty="0"/>
              <a:t>US DOE </a:t>
            </a:r>
            <a:r>
              <a:rPr lang="es-ES_tradnl" dirty="0" err="1"/>
              <a:t>Questions</a:t>
            </a:r>
            <a:r>
              <a:rPr lang="es-ES_tradnl" dirty="0"/>
              <a:t> and </a:t>
            </a:r>
            <a:r>
              <a:rPr lang="es-ES_tradnl" dirty="0" err="1"/>
              <a:t>Answers</a:t>
            </a:r>
            <a:r>
              <a:rPr lang="es-ES_tradnl" dirty="0"/>
              <a:t> </a:t>
            </a:r>
            <a:r>
              <a:rPr lang="es-ES_tradnl" dirty="0" err="1"/>
              <a:t>on</a:t>
            </a:r>
            <a:r>
              <a:rPr lang="es-ES_tradnl" dirty="0"/>
              <a:t> </a:t>
            </a:r>
            <a:r>
              <a:rPr lang="es-ES_tradnl" dirty="0" err="1"/>
              <a:t>Providing</a:t>
            </a:r>
            <a:r>
              <a:rPr lang="es-ES_tradnl" dirty="0"/>
              <a:t> Services to </a:t>
            </a:r>
            <a:r>
              <a:rPr lang="es-ES_tradnl" dirty="0" err="1"/>
              <a:t>Children</a:t>
            </a:r>
            <a:r>
              <a:rPr lang="es-ES_tradnl" dirty="0"/>
              <a:t> </a:t>
            </a:r>
            <a:r>
              <a:rPr lang="es-ES_tradnl" dirty="0" err="1"/>
              <a:t>with</a:t>
            </a:r>
            <a:r>
              <a:rPr lang="es-ES_tradnl" dirty="0"/>
              <a:t> </a:t>
            </a:r>
            <a:r>
              <a:rPr lang="es-ES_tradnl" dirty="0" err="1"/>
              <a:t>Disabilities</a:t>
            </a:r>
            <a:r>
              <a:rPr lang="es-ES_tradnl" dirty="0"/>
              <a:t> </a:t>
            </a:r>
            <a:r>
              <a:rPr lang="es-ES_tradnl" dirty="0" err="1"/>
              <a:t>During</a:t>
            </a:r>
            <a:r>
              <a:rPr lang="es-ES_tradnl" dirty="0"/>
              <a:t> </a:t>
            </a:r>
            <a:r>
              <a:rPr lang="es-ES_tradnl" dirty="0" err="1"/>
              <a:t>the</a:t>
            </a:r>
            <a:r>
              <a:rPr lang="es-ES_tradnl" dirty="0"/>
              <a:t> Coronavirus </a:t>
            </a:r>
            <a:r>
              <a:rPr lang="es-ES_tradnl" dirty="0" err="1"/>
              <a:t>Disease</a:t>
            </a:r>
            <a:r>
              <a:rPr lang="es-ES_tradnl" dirty="0"/>
              <a:t> 2019 </a:t>
            </a:r>
            <a:r>
              <a:rPr lang="es-ES_tradnl" dirty="0" err="1"/>
              <a:t>Outbreak</a:t>
            </a:r>
            <a:r>
              <a:rPr lang="es-ES_tradnl" dirty="0"/>
              <a:t> (</a:t>
            </a:r>
            <a:r>
              <a:rPr lang="es-ES_tradnl" dirty="0" err="1"/>
              <a:t>Published</a:t>
            </a:r>
            <a:r>
              <a:rPr lang="es-ES_tradnl" dirty="0"/>
              <a:t> </a:t>
            </a:r>
            <a:r>
              <a:rPr lang="es-ES_tradnl" dirty="0" err="1"/>
              <a:t>March</a:t>
            </a:r>
            <a:r>
              <a:rPr lang="es-ES_tradnl" dirty="0"/>
              <a:t> 2020)</a:t>
            </a:r>
          </a:p>
          <a:p>
            <a:pPr marL="0" indent="0">
              <a:buNone/>
            </a:pPr>
            <a:r>
              <a:rPr lang="es-ES_tradnl" dirty="0">
                <a:hlinkClick r:id="rId4"/>
              </a:rPr>
              <a:t>https://sites.ed.gov/idea/idea-files/q-and-a-providing-services-to-children-with-disabilities-during-the-coronavirus-disease-2019-outbreak/</a:t>
            </a:r>
            <a:endParaRPr lang="es-ES_tradnl" dirty="0"/>
          </a:p>
          <a:p>
            <a:pPr marL="0" indent="0">
              <a:buNone/>
            </a:pPr>
            <a:endParaRPr lang="es-ES_tradnl" dirty="0"/>
          </a:p>
          <a:p>
            <a:pPr marL="0" indent="0">
              <a:buNone/>
            </a:pPr>
            <a:r>
              <a:rPr lang="es-ES_tradnl" dirty="0"/>
              <a:t>NJDOE’s </a:t>
            </a:r>
            <a:r>
              <a:rPr lang="es-ES_tradnl" dirty="0" err="1"/>
              <a:t>The</a:t>
            </a:r>
            <a:r>
              <a:rPr lang="es-ES_tradnl" dirty="0"/>
              <a:t> Road Back (</a:t>
            </a:r>
            <a:r>
              <a:rPr lang="es-ES_tradnl" dirty="0" err="1"/>
              <a:t>Published</a:t>
            </a:r>
            <a:r>
              <a:rPr lang="es-ES_tradnl" dirty="0"/>
              <a:t> June, 2020)</a:t>
            </a:r>
          </a:p>
          <a:p>
            <a:pPr marL="0" indent="0">
              <a:buNone/>
            </a:pPr>
            <a:r>
              <a:rPr lang="es-ES_tradnl" dirty="0">
                <a:hlinkClick r:id="rId5"/>
              </a:rPr>
              <a:t>https://www.nj.gov/education/reopening/NJDOETheRoadBack.pdf</a:t>
            </a:r>
            <a:endParaRPr lang="es-ES_tradnl" dirty="0"/>
          </a:p>
          <a:p>
            <a:pPr marL="0" indent="0">
              <a:buNone/>
            </a:pPr>
            <a:endParaRPr lang="es-ES_tradnl" dirty="0"/>
          </a:p>
          <a:p>
            <a:pPr marL="0" indent="0">
              <a:buNone/>
            </a:pPr>
            <a:r>
              <a:rPr lang="en-US" dirty="0"/>
              <a:t>USDOE Fact Sheet Regarding Compensatory Education Rights of Students with 504 Plans</a:t>
            </a:r>
          </a:p>
          <a:p>
            <a:pPr marL="0" indent="0">
              <a:buNone/>
            </a:pPr>
            <a:r>
              <a:rPr lang="en-US" dirty="0">
                <a:hlinkClick r:id="rId6"/>
              </a:rPr>
              <a:t>https://www2.ed.gov/about/offices/list/ocr/docs/factsheet-504.html</a:t>
            </a:r>
            <a:endParaRPr lang="en-US" dirty="0"/>
          </a:p>
          <a:p>
            <a:pPr marL="0" indent="0">
              <a:buNone/>
            </a:pPr>
            <a:endParaRPr lang="en-US" dirty="0"/>
          </a:p>
        </p:txBody>
      </p:sp>
    </p:spTree>
    <p:extLst>
      <p:ext uri="{BB962C8B-B14F-4D97-AF65-F5344CB8AC3E}">
        <p14:creationId xmlns:p14="http://schemas.microsoft.com/office/powerpoint/2010/main" val="91411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B260AF2-5C59-2F4F-BC64-A69BF449AE00}"/>
              </a:ext>
            </a:extLst>
          </p:cNvPr>
          <p:cNvSpPr>
            <a:spLocks noGrp="1"/>
          </p:cNvSpPr>
          <p:nvPr>
            <p:ph type="title"/>
          </p:nvPr>
        </p:nvSpPr>
        <p:spPr>
          <a:xfrm>
            <a:off x="838200" y="365125"/>
            <a:ext cx="10515600" cy="1841046"/>
          </a:xfrm>
        </p:spPr>
        <p:txBody>
          <a:bodyPr>
            <a:normAutofit fontScale="90000"/>
          </a:bodyPr>
          <a:lstStyle/>
          <a:p>
            <a:pPr algn="ctr"/>
            <a:r>
              <a:rPr lang="es-MX" b="1" noProof="0" dirty="0"/>
              <a:t/>
            </a:r>
            <a:br>
              <a:rPr lang="es-MX" b="1" noProof="0" dirty="0"/>
            </a:br>
            <a:r>
              <a:rPr lang="es-MX" sz="3600" b="1" noProof="0" dirty="0"/>
              <a:t>THANK YOU FOR ATTENDING!</a:t>
            </a:r>
            <a:r>
              <a:rPr lang="es-MX" sz="3600" b="0" noProof="0" dirty="0">
                <a:effectLst/>
              </a:rPr>
              <a:t/>
            </a:r>
            <a:br>
              <a:rPr lang="es-MX" sz="3600" b="0" noProof="0" dirty="0">
                <a:effectLst/>
              </a:rPr>
            </a:br>
            <a:r>
              <a:rPr lang="es-MX" sz="3600" b="0" noProof="0" dirty="0">
                <a:effectLst/>
              </a:rPr>
              <a:t/>
            </a:r>
            <a:br>
              <a:rPr lang="es-MX" sz="3600" b="0" noProof="0" dirty="0">
                <a:effectLst/>
              </a:rPr>
            </a:br>
            <a:r>
              <a:rPr lang="es-MX" sz="2400" b="0" noProof="0" dirty="0">
                <a:effectLst/>
              </a:rPr>
              <a:t>For more information about legal rights and processes, you may contact:</a:t>
            </a:r>
            <a:r>
              <a:rPr lang="es-MX" sz="3600" noProof="0" dirty="0"/>
              <a:t/>
            </a:r>
            <a:br>
              <a:rPr lang="es-MX" sz="3600" noProof="0" dirty="0"/>
            </a:br>
            <a:endParaRPr lang="es-MX" sz="3600" noProof="0" dirty="0"/>
          </a:p>
        </p:txBody>
      </p:sp>
      <p:sp>
        <p:nvSpPr>
          <p:cNvPr id="5" name="Content Placeholder 4">
            <a:extLst>
              <a:ext uri="{FF2B5EF4-FFF2-40B4-BE49-F238E27FC236}">
                <a16:creationId xmlns:a16="http://schemas.microsoft.com/office/drawing/2014/main" xmlns="" id="{E8805D52-C4FD-DF44-A4C1-48521428C0F2}"/>
              </a:ext>
            </a:extLst>
          </p:cNvPr>
          <p:cNvSpPr>
            <a:spLocks noGrp="1"/>
          </p:cNvSpPr>
          <p:nvPr>
            <p:ph idx="1"/>
          </p:nvPr>
        </p:nvSpPr>
        <p:spPr>
          <a:xfrm>
            <a:off x="838200" y="2206171"/>
            <a:ext cx="10515600" cy="3970792"/>
          </a:xfrm>
        </p:spPr>
        <p:txBody>
          <a:bodyPr>
            <a:normAutofit/>
          </a:bodyPr>
          <a:lstStyle/>
          <a:p>
            <a:pPr marL="0" indent="0" algn="r">
              <a:buNone/>
            </a:pPr>
            <a:endParaRPr lang="es-MX" sz="2400" noProof="0" dirty="0"/>
          </a:p>
          <a:p>
            <a:pPr marL="0" indent="0" algn="ctr">
              <a:buNone/>
            </a:pPr>
            <a:r>
              <a:rPr lang="es-MX" sz="2400" noProof="0" dirty="0"/>
              <a:t>Nina C. </a:t>
            </a:r>
            <a:r>
              <a:rPr lang="es-MX" sz="2400" noProof="0"/>
              <a:t>Peckman, Esq.</a:t>
            </a:r>
          </a:p>
          <a:p>
            <a:pPr marL="0" indent="0" algn="ctr">
              <a:buNone/>
            </a:pPr>
            <a:r>
              <a:rPr lang="es-MX" sz="2400" dirty="0"/>
              <a:t>Staff Attorney</a:t>
            </a:r>
            <a:endParaRPr lang="es-MX" sz="2400" noProof="0" dirty="0"/>
          </a:p>
          <a:p>
            <a:pPr marL="0" indent="0" algn="ctr">
              <a:buNone/>
            </a:pPr>
            <a:r>
              <a:rPr lang="es-MX" sz="2400" noProof="0" dirty="0"/>
              <a:t>Advocates for Children of New Jersey</a:t>
            </a:r>
          </a:p>
          <a:p>
            <a:pPr marL="0" indent="0" algn="ctr">
              <a:buNone/>
            </a:pPr>
            <a:r>
              <a:rPr lang="es-MX" sz="2400" noProof="0" dirty="0"/>
              <a:t>35 Halsey Street, Newark, NJ 07102</a:t>
            </a:r>
          </a:p>
          <a:p>
            <a:pPr marL="0" indent="0" algn="ctr">
              <a:buNone/>
            </a:pPr>
            <a:r>
              <a:rPr lang="es-MX" sz="2400" noProof="0" dirty="0">
                <a:hlinkClick r:id="rId2"/>
              </a:rPr>
              <a:t>npeckman@acnj.org</a:t>
            </a:r>
            <a:endParaRPr lang="es-MX" sz="2400" noProof="0" dirty="0"/>
          </a:p>
          <a:p>
            <a:pPr marL="0" indent="0" algn="ctr">
              <a:buNone/>
            </a:pPr>
            <a:r>
              <a:rPr lang="es-MX" sz="2400" noProof="0" dirty="0"/>
              <a:t>973-643-3876, ext. 226</a:t>
            </a:r>
          </a:p>
        </p:txBody>
      </p:sp>
    </p:spTree>
    <p:extLst>
      <p:ext uri="{BB962C8B-B14F-4D97-AF65-F5344CB8AC3E}">
        <p14:creationId xmlns:p14="http://schemas.microsoft.com/office/powerpoint/2010/main" val="267357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F7656-6560-0644-AD76-D03F82C73752}"/>
              </a:ext>
            </a:extLst>
          </p:cNvPr>
          <p:cNvSpPr>
            <a:spLocks noGrp="1"/>
          </p:cNvSpPr>
          <p:nvPr>
            <p:ph type="title"/>
          </p:nvPr>
        </p:nvSpPr>
        <p:spPr/>
        <p:txBody>
          <a:bodyPr/>
          <a:lstStyle/>
          <a:p>
            <a:r>
              <a:rPr lang="es-ES_tradnl" b="1" dirty="0"/>
              <a:t>What You Will Learn</a:t>
            </a:r>
            <a:endParaRPr lang="en-US" dirty="0"/>
          </a:p>
        </p:txBody>
      </p:sp>
      <p:sp>
        <p:nvSpPr>
          <p:cNvPr id="3" name="Content Placeholder 2">
            <a:extLst>
              <a:ext uri="{FF2B5EF4-FFF2-40B4-BE49-F238E27FC236}">
                <a16:creationId xmlns:a16="http://schemas.microsoft.com/office/drawing/2014/main" xmlns="" id="{CCF93139-BD51-C747-8806-92A806A7DCD3}"/>
              </a:ext>
            </a:extLst>
          </p:cNvPr>
          <p:cNvSpPr>
            <a:spLocks noGrp="1"/>
          </p:cNvSpPr>
          <p:nvPr>
            <p:ph idx="1"/>
          </p:nvPr>
        </p:nvSpPr>
        <p:spPr>
          <a:xfrm>
            <a:off x="838200" y="1705233"/>
            <a:ext cx="10515600" cy="4583368"/>
          </a:xfrm>
        </p:spPr>
        <p:txBody>
          <a:bodyPr/>
          <a:lstStyle/>
          <a:p>
            <a:pPr marL="0" indent="0" algn="ctr">
              <a:buNone/>
            </a:pPr>
            <a:r>
              <a:rPr lang="es-ES_tradnl" sz="2800" dirty="0"/>
              <a:t>Basic special education rights</a:t>
            </a:r>
          </a:p>
          <a:p>
            <a:pPr algn="ctr"/>
            <a:endParaRPr lang="es-ES_tradnl" sz="2800" dirty="0"/>
          </a:p>
          <a:p>
            <a:pPr marL="0" indent="0" algn="ctr">
              <a:buNone/>
            </a:pPr>
            <a:r>
              <a:rPr lang="en-US" sz="2800" dirty="0"/>
              <a:t>Explanation</a:t>
            </a:r>
            <a:r>
              <a:rPr lang="es-ES_tradnl" sz="2800" dirty="0"/>
              <a:t> of compensatory education</a:t>
            </a:r>
          </a:p>
          <a:p>
            <a:pPr algn="ctr"/>
            <a:endParaRPr lang="es-ES_tradnl" sz="2800" dirty="0"/>
          </a:p>
          <a:p>
            <a:pPr marL="0" indent="0" algn="ctr">
              <a:buNone/>
            </a:pPr>
            <a:r>
              <a:rPr lang="es-ES_tradnl" sz="2800" dirty="0"/>
              <a:t>Education rights related to COVID-19</a:t>
            </a:r>
          </a:p>
          <a:p>
            <a:pPr algn="ctr"/>
            <a:endParaRPr lang="es-ES_tradnl" sz="2800" dirty="0"/>
          </a:p>
          <a:p>
            <a:pPr marL="0" indent="0" algn="ctr">
              <a:buNone/>
            </a:pPr>
            <a:r>
              <a:rPr lang="es-ES_tradnl" sz="2800" dirty="0"/>
              <a:t>Advocacy tips regarding how to access compensatory </a:t>
            </a:r>
            <a:r>
              <a:rPr lang="en-US" sz="2800" dirty="0"/>
              <a:t>education</a:t>
            </a:r>
            <a:r>
              <a:rPr lang="es-ES_tradnl" sz="2800" dirty="0"/>
              <a:t> services</a:t>
            </a:r>
          </a:p>
          <a:p>
            <a:pPr marL="0" indent="0" algn="ctr">
              <a:buNone/>
            </a:pPr>
            <a:endParaRPr lang="es-ES_tradnl" sz="2800" dirty="0"/>
          </a:p>
          <a:p>
            <a:pPr marL="0" indent="0" algn="ctr">
              <a:buNone/>
            </a:pPr>
            <a:r>
              <a:rPr lang="es-ES_tradnl" sz="2800" dirty="0"/>
              <a:t>Helpful Resources</a:t>
            </a:r>
          </a:p>
          <a:p>
            <a:pPr marL="0" indent="0">
              <a:buNone/>
            </a:pPr>
            <a:endParaRPr lang="es-ES_tradnl" sz="2800" dirty="0"/>
          </a:p>
          <a:p>
            <a:pPr marL="0" indent="0" algn="ctr">
              <a:buNone/>
            </a:pPr>
            <a:endParaRPr lang="en-US" dirty="0"/>
          </a:p>
        </p:txBody>
      </p:sp>
    </p:spTree>
    <p:extLst>
      <p:ext uri="{BB962C8B-B14F-4D97-AF65-F5344CB8AC3E}">
        <p14:creationId xmlns:p14="http://schemas.microsoft.com/office/powerpoint/2010/main" val="270399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AD981B-D21A-8D46-B31C-2DA6007FB447}"/>
              </a:ext>
            </a:extLst>
          </p:cNvPr>
          <p:cNvSpPr/>
          <p:nvPr/>
        </p:nvSpPr>
        <p:spPr>
          <a:xfrm>
            <a:off x="2850292" y="1512232"/>
            <a:ext cx="6052458" cy="3108543"/>
          </a:xfrm>
          <a:prstGeom prst="rect">
            <a:avLst/>
          </a:prstGeom>
        </p:spPr>
        <p:txBody>
          <a:bodyPr wrap="square">
            <a:spAutoFit/>
          </a:bodyPr>
          <a:lstStyle/>
          <a:p>
            <a:pPr algn="ctr"/>
            <a:r>
              <a:rPr lang="en-US" sz="2800" dirty="0"/>
              <a:t>This presentation is intended for informational purposes only. It does not constitute legal advice. For assistance with a particular education issue, you may contact Nina Peckman at ACNJ or another attorney or non-attorney advocate.</a:t>
            </a:r>
          </a:p>
        </p:txBody>
      </p:sp>
    </p:spTree>
    <p:extLst>
      <p:ext uri="{BB962C8B-B14F-4D97-AF65-F5344CB8AC3E}">
        <p14:creationId xmlns:p14="http://schemas.microsoft.com/office/powerpoint/2010/main" val="212969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EC732-9B0D-2A44-993D-E33B72BF010C}"/>
              </a:ext>
            </a:extLst>
          </p:cNvPr>
          <p:cNvSpPr>
            <a:spLocks noGrp="1"/>
          </p:cNvSpPr>
          <p:nvPr>
            <p:ph type="title"/>
          </p:nvPr>
        </p:nvSpPr>
        <p:spPr>
          <a:xfrm>
            <a:off x="838200" y="615503"/>
            <a:ext cx="10515600" cy="2196295"/>
          </a:xfrm>
        </p:spPr>
        <p:txBody>
          <a:bodyPr/>
          <a:lstStyle/>
          <a:p>
            <a:pPr algn="l"/>
            <a:r>
              <a:rPr lang="en-US" b="1" dirty="0">
                <a:solidFill>
                  <a:schemeClr val="tx1"/>
                </a:solidFill>
              </a:rPr>
              <a:t>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t>
            </a:r>
            <a:r>
              <a:rPr lang="en-US" b="1" dirty="0">
                <a:solidFill>
                  <a:schemeClr val="accent1"/>
                </a:solidFill>
              </a:rPr>
              <a:t>IF My Child Experienced Learning Loss? </a:t>
            </a:r>
          </a:p>
        </p:txBody>
      </p:sp>
      <p:sp>
        <p:nvSpPr>
          <p:cNvPr id="3" name="Content Placeholder 2">
            <a:extLst>
              <a:ext uri="{FF2B5EF4-FFF2-40B4-BE49-F238E27FC236}">
                <a16:creationId xmlns:a16="http://schemas.microsoft.com/office/drawing/2014/main" xmlns="" id="{2CBB9F76-053C-2641-B9D0-600788BCEBE8}"/>
              </a:ext>
            </a:extLst>
          </p:cNvPr>
          <p:cNvSpPr>
            <a:spLocks noGrp="1"/>
          </p:cNvSpPr>
          <p:nvPr>
            <p:ph idx="1"/>
          </p:nvPr>
        </p:nvSpPr>
        <p:spPr>
          <a:xfrm>
            <a:off x="838200" y="2811798"/>
            <a:ext cx="10515600" cy="3476802"/>
          </a:xfrm>
        </p:spPr>
        <p:txBody>
          <a:bodyPr/>
          <a:lstStyle/>
          <a:p>
            <a:pPr marL="0" indent="0">
              <a:buNone/>
            </a:pPr>
            <a:r>
              <a:rPr lang="en-US" dirty="0"/>
              <a:t>Many New Jersey children experienced learning loss due to COVID-19 related issues.  The U.S. and New Jersey Department of Educations stated schools must help </a:t>
            </a:r>
            <a:r>
              <a:rPr lang="en-US" b="1" dirty="0"/>
              <a:t>ALL students make up for learning loss</a:t>
            </a:r>
            <a:r>
              <a:rPr lang="en-US" dirty="0"/>
              <a:t> and </a:t>
            </a:r>
            <a:r>
              <a:rPr lang="en-US" b="1" dirty="0"/>
              <a:t>students with disabilities retained all their education rights </a:t>
            </a:r>
          </a:p>
          <a:p>
            <a:pPr marL="0" indent="0">
              <a:buNone/>
            </a:pPr>
            <a:endParaRPr lang="en-US" b="1" dirty="0"/>
          </a:p>
          <a:p>
            <a:r>
              <a:rPr lang="en-US" dirty="0"/>
              <a:t>New Jersey schools have received federal funding to assist students get back on track through:</a:t>
            </a:r>
          </a:p>
          <a:p>
            <a:pPr marL="0" indent="0">
              <a:buNone/>
            </a:pPr>
            <a:endParaRPr lang="en-US" dirty="0"/>
          </a:p>
          <a:p>
            <a:pPr lvl="1"/>
            <a:r>
              <a:rPr lang="en-US" dirty="0"/>
              <a:t>Remediation programs that meet your child where they're at</a:t>
            </a:r>
          </a:p>
          <a:p>
            <a:pPr lvl="1"/>
            <a:r>
              <a:rPr lang="en-US" dirty="0"/>
              <a:t>Accelerated instruction that keep your child on track while helping to fill in the gaps </a:t>
            </a:r>
          </a:p>
          <a:p>
            <a:pPr marL="457200" lvl="1" indent="0">
              <a:buNone/>
            </a:pPr>
            <a:endParaRPr lang="en-US" dirty="0"/>
          </a:p>
          <a:p>
            <a:r>
              <a:rPr lang="en-US" dirty="0"/>
              <a:t>Write to  school staff to ask for a meeting to talk about what programs and services are available to help remediate learning loss and how to access them</a:t>
            </a:r>
          </a:p>
          <a:p>
            <a:endParaRPr lang="en-US" dirty="0"/>
          </a:p>
        </p:txBody>
      </p:sp>
      <p:pic>
        <p:nvPicPr>
          <p:cNvPr id="4" name="Picture 5" descr="Text&#10;&#10;Description automatically generated">
            <a:extLst>
              <a:ext uri="{FF2B5EF4-FFF2-40B4-BE49-F238E27FC236}">
                <a16:creationId xmlns:a16="http://schemas.microsoft.com/office/drawing/2014/main" xmlns="" id="{64CBF4FE-B230-B04B-99F3-655129486824}"/>
              </a:ext>
            </a:extLst>
          </p:cNvPr>
          <p:cNvPicPr>
            <a:picLocks noChangeAspect="1"/>
          </p:cNvPicPr>
          <p:nvPr/>
        </p:nvPicPr>
        <p:blipFill>
          <a:blip r:embed="rId2"/>
          <a:stretch>
            <a:fillRect/>
          </a:stretch>
        </p:blipFill>
        <p:spPr>
          <a:xfrm>
            <a:off x="838200" y="615503"/>
            <a:ext cx="3428662" cy="2196295"/>
          </a:xfrm>
          <a:prstGeom prst="rect">
            <a:avLst/>
          </a:prstGeom>
        </p:spPr>
      </p:pic>
    </p:spTree>
    <p:extLst>
      <p:ext uri="{BB962C8B-B14F-4D97-AF65-F5344CB8AC3E}">
        <p14:creationId xmlns:p14="http://schemas.microsoft.com/office/powerpoint/2010/main" val="116824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0C694-BA85-F44D-816A-285690701893}"/>
              </a:ext>
            </a:extLst>
          </p:cNvPr>
          <p:cNvSpPr>
            <a:spLocks noGrp="1"/>
          </p:cNvSpPr>
          <p:nvPr>
            <p:ph type="title"/>
          </p:nvPr>
        </p:nvSpPr>
        <p:spPr>
          <a:xfrm>
            <a:off x="402771" y="615503"/>
            <a:ext cx="11408229" cy="1325563"/>
          </a:xfrm>
        </p:spPr>
        <p:txBody>
          <a:bodyPr>
            <a:normAutofit/>
          </a:bodyPr>
          <a:lstStyle/>
          <a:p>
            <a:r>
              <a:rPr lang="en-US" b="1" dirty="0">
                <a:solidFill>
                  <a:schemeClr val="accent1"/>
                </a:solidFill>
              </a:rPr>
              <a:t>How Do I Know if My Child is Experiencing Learning Loss?</a:t>
            </a:r>
            <a:endParaRPr lang="es-MX" noProof="0">
              <a:solidFill>
                <a:schemeClr val="accent1"/>
              </a:solidFill>
            </a:endParaRPr>
          </a:p>
        </p:txBody>
      </p:sp>
      <p:sp>
        <p:nvSpPr>
          <p:cNvPr id="3" name="Content Placeholder 2">
            <a:extLst>
              <a:ext uri="{FF2B5EF4-FFF2-40B4-BE49-F238E27FC236}">
                <a16:creationId xmlns:a16="http://schemas.microsoft.com/office/drawing/2014/main" xmlns="" id="{77488136-FA56-EF41-B5F6-43FC07583998}"/>
              </a:ext>
            </a:extLst>
          </p:cNvPr>
          <p:cNvSpPr>
            <a:spLocks noGrp="1"/>
          </p:cNvSpPr>
          <p:nvPr>
            <p:ph idx="1"/>
          </p:nvPr>
        </p:nvSpPr>
        <p:spPr>
          <a:xfrm>
            <a:off x="555171" y="1284514"/>
            <a:ext cx="11255829" cy="5041097"/>
          </a:xfrm>
        </p:spPr>
        <p:txBody>
          <a:bodyPr>
            <a:normAutofit lnSpcReduction="10000"/>
          </a:bodyPr>
          <a:lstStyle/>
          <a:p>
            <a:pPr marL="0" indent="0">
              <a:lnSpc>
                <a:spcPct val="120000"/>
              </a:lnSpc>
              <a:buNone/>
            </a:pPr>
            <a:endParaRPr lang="es-MX" sz="2300"/>
          </a:p>
          <a:p>
            <a:pPr marL="0" indent="0">
              <a:buNone/>
            </a:pPr>
            <a:r>
              <a:rPr lang="es-MX" sz="8000" noProof="0"/>
              <a:t/>
            </a:r>
            <a:br>
              <a:rPr lang="es-MX" sz="8000" noProof="0"/>
            </a:br>
            <a:r>
              <a:rPr lang="es-MX" sz="8000" noProof="0"/>
              <a:t/>
            </a:r>
            <a:br>
              <a:rPr lang="es-MX" sz="8000" noProof="0"/>
            </a:br>
            <a:r>
              <a:rPr lang="es-MX" sz="8000" noProof="0"/>
              <a:t/>
            </a:r>
            <a:br>
              <a:rPr lang="es-MX" sz="8000" noProof="0"/>
            </a:br>
            <a:endParaRPr lang="es-MX" sz="8000" noProof="0"/>
          </a:p>
        </p:txBody>
      </p:sp>
      <p:pic>
        <p:nvPicPr>
          <p:cNvPr id="4" name="Picture 19" descr="Text, logo&#10;&#10;Description automatically generated">
            <a:extLst>
              <a:ext uri="{FF2B5EF4-FFF2-40B4-BE49-F238E27FC236}">
                <a16:creationId xmlns:a16="http://schemas.microsoft.com/office/drawing/2014/main" xmlns="" id="{D0D041AC-897F-B74E-8762-286EBECBB1F6}"/>
              </a:ext>
            </a:extLst>
          </p:cNvPr>
          <p:cNvPicPr>
            <a:picLocks noChangeAspect="1"/>
          </p:cNvPicPr>
          <p:nvPr/>
        </p:nvPicPr>
        <p:blipFill>
          <a:blip r:embed="rId3"/>
          <a:stretch>
            <a:fillRect/>
          </a:stretch>
        </p:blipFill>
        <p:spPr>
          <a:xfrm>
            <a:off x="6932141" y="2071979"/>
            <a:ext cx="4878859" cy="4019901"/>
          </a:xfrm>
          <a:prstGeom prst="rect">
            <a:avLst/>
          </a:prstGeom>
        </p:spPr>
      </p:pic>
      <p:sp>
        <p:nvSpPr>
          <p:cNvPr id="5" name="Rectangle 4">
            <a:extLst>
              <a:ext uri="{FF2B5EF4-FFF2-40B4-BE49-F238E27FC236}">
                <a16:creationId xmlns:a16="http://schemas.microsoft.com/office/drawing/2014/main" xmlns="" id="{3209A4C6-24D1-9246-9D8F-F280EDB16525}"/>
              </a:ext>
            </a:extLst>
          </p:cNvPr>
          <p:cNvSpPr/>
          <p:nvPr/>
        </p:nvSpPr>
        <p:spPr>
          <a:xfrm>
            <a:off x="1494284" y="2071980"/>
            <a:ext cx="5647038" cy="3570208"/>
          </a:xfrm>
          <a:prstGeom prst="rect">
            <a:avLst/>
          </a:prstGeom>
        </p:spPr>
        <p:txBody>
          <a:bodyPr wrap="square">
            <a:spAutoFit/>
          </a:bodyPr>
          <a:lstStyle/>
          <a:p>
            <a:r>
              <a:rPr lang="en-US" sz="2400" dirty="0"/>
              <a:t>Parents have the </a:t>
            </a:r>
            <a:r>
              <a:rPr lang="en-US" sz="2400" b="1" dirty="0"/>
              <a:t>right to school record</a:t>
            </a:r>
            <a:r>
              <a:rPr lang="en-US" sz="2400" dirty="0"/>
              <a:t>s that document academic progress including:</a:t>
            </a:r>
          </a:p>
          <a:p>
            <a:pPr lvl="1"/>
            <a:r>
              <a:rPr lang="en-US" sz="2200" dirty="0"/>
              <a:t>- Report cards and progress reports</a:t>
            </a:r>
          </a:p>
          <a:p>
            <a:pPr lvl="1"/>
            <a:r>
              <a:rPr lang="en-US" sz="2200" dirty="0"/>
              <a:t>- Child study team (CST) records</a:t>
            </a:r>
          </a:p>
          <a:p>
            <a:pPr lvl="1"/>
            <a:r>
              <a:rPr lang="en-US" sz="2200" dirty="0"/>
              <a:t>- Discipline, behavior write-ups &amp; attendance</a:t>
            </a:r>
          </a:p>
          <a:p>
            <a:pPr lvl="1"/>
            <a:r>
              <a:rPr lang="en-US" sz="2200" dirty="0"/>
              <a:t>- Informal and formal assessment results</a:t>
            </a:r>
          </a:p>
          <a:p>
            <a:pPr lvl="1"/>
            <a:r>
              <a:rPr lang="en-US" sz="2200" dirty="0"/>
              <a:t>- School logs of dates and times related service providers met with your child                       </a:t>
            </a:r>
          </a:p>
        </p:txBody>
      </p:sp>
    </p:spTree>
    <p:extLst>
      <p:ext uri="{BB962C8B-B14F-4D97-AF65-F5344CB8AC3E}">
        <p14:creationId xmlns:p14="http://schemas.microsoft.com/office/powerpoint/2010/main" val="253936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416B3-8F7D-B743-85B1-A5F34548EB79}"/>
              </a:ext>
            </a:extLst>
          </p:cNvPr>
          <p:cNvSpPr>
            <a:spLocks noGrp="1"/>
          </p:cNvSpPr>
          <p:nvPr>
            <p:ph type="title"/>
          </p:nvPr>
        </p:nvSpPr>
        <p:spPr>
          <a:xfrm>
            <a:off x="838200" y="615503"/>
            <a:ext cx="10515600" cy="2214194"/>
          </a:xfrm>
        </p:spPr>
        <p:txBody>
          <a:bodyPr/>
          <a:lstStyle/>
          <a:p>
            <a:r>
              <a:rPr lang="es-ES_tradnl" b="1" dirty="0"/>
              <a:t>				</a:t>
            </a:r>
            <a:br>
              <a:rPr lang="es-ES_tradnl" b="1" dirty="0"/>
            </a:br>
            <a:r>
              <a:rPr lang="es-ES_tradnl" b="1" dirty="0"/>
              <a:t/>
            </a:r>
            <a:br>
              <a:rPr lang="es-ES_tradnl" b="1" dirty="0"/>
            </a:br>
            <a:r>
              <a:rPr lang="es-ES_tradnl" b="1" dirty="0"/>
              <a:t>			Basic Special Education Rights</a:t>
            </a:r>
            <a:endParaRPr lang="en-US" dirty="0"/>
          </a:p>
        </p:txBody>
      </p:sp>
      <p:sp>
        <p:nvSpPr>
          <p:cNvPr id="3" name="Content Placeholder 2">
            <a:extLst>
              <a:ext uri="{FF2B5EF4-FFF2-40B4-BE49-F238E27FC236}">
                <a16:creationId xmlns:a16="http://schemas.microsoft.com/office/drawing/2014/main" xmlns="" id="{2B59D1C2-DD05-C14D-9498-37C398754E8F}"/>
              </a:ext>
            </a:extLst>
          </p:cNvPr>
          <p:cNvSpPr>
            <a:spLocks noGrp="1"/>
          </p:cNvSpPr>
          <p:nvPr>
            <p:ph idx="1"/>
          </p:nvPr>
        </p:nvSpPr>
        <p:spPr>
          <a:xfrm>
            <a:off x="838200" y="2741611"/>
            <a:ext cx="10515600" cy="3546989"/>
          </a:xfrm>
        </p:spPr>
        <p:txBody>
          <a:bodyPr/>
          <a:lstStyle/>
          <a:p>
            <a:pPr>
              <a:buFont typeface="Arial" pitchFamily="-123" charset="0"/>
              <a:buChar char="•"/>
            </a:pPr>
            <a:r>
              <a:rPr lang="en-US" sz="2800" dirty="0"/>
              <a:t>Children between age 3 through age 21 years are eligible</a:t>
            </a:r>
          </a:p>
          <a:p>
            <a:pPr>
              <a:buFont typeface="Arial" pitchFamily="-123" charset="0"/>
              <a:buChar char="•"/>
            </a:pPr>
            <a:r>
              <a:rPr lang="en-US" sz="2800" dirty="0"/>
              <a:t>Eligibility is based upon a disability which affects learning in school (a serious problem)</a:t>
            </a:r>
          </a:p>
          <a:p>
            <a:pPr>
              <a:buFont typeface="Arial" pitchFamily="-123" charset="0"/>
              <a:buChar char="•"/>
            </a:pPr>
            <a:r>
              <a:rPr lang="en-US" sz="2800" dirty="0"/>
              <a:t>Schools must </a:t>
            </a:r>
            <a:r>
              <a:rPr lang="en-US" sz="2800" b="1" dirty="0"/>
              <a:t>identify - </a:t>
            </a:r>
            <a:r>
              <a:rPr lang="en-US" sz="2800" dirty="0"/>
              <a:t> conduct thorough multi-disciplinary evaluations in all areas of suspected disabilities at no expense to the parent</a:t>
            </a:r>
            <a:endParaRPr lang="en-US" sz="2800" b="1" dirty="0"/>
          </a:p>
          <a:p>
            <a:r>
              <a:rPr lang="en-US" sz="2800" dirty="0"/>
              <a:t>If evaluations prove eligibility, the IEP team will develop the  written education plan known as an </a:t>
            </a:r>
            <a:r>
              <a:rPr lang="en-US" sz="2800" b="1" dirty="0"/>
              <a:t>Individualized Education Plan (IEP</a:t>
            </a:r>
            <a:r>
              <a:rPr lang="en-US" sz="2800" dirty="0"/>
              <a:t>) </a:t>
            </a:r>
            <a:r>
              <a:rPr lang="en-US" sz="2800" b="1" dirty="0"/>
              <a:t>	</a:t>
            </a:r>
            <a:r>
              <a:rPr lang="en-US" b="1" dirty="0"/>
              <a:t>	</a:t>
            </a:r>
            <a:endParaRPr lang="en-US" b="1" dirty="0">
              <a:solidFill>
                <a:srgbClr val="898989"/>
              </a:solidFill>
            </a:endParaRPr>
          </a:p>
          <a:p>
            <a:pPr marL="0" indent="0">
              <a:buNone/>
            </a:pPr>
            <a:endParaRPr lang="en-US" sz="2800" dirty="0"/>
          </a:p>
        </p:txBody>
      </p:sp>
      <p:pic>
        <p:nvPicPr>
          <p:cNvPr id="4" name="Picture 3">
            <a:extLst>
              <a:ext uri="{FF2B5EF4-FFF2-40B4-BE49-F238E27FC236}">
                <a16:creationId xmlns:a16="http://schemas.microsoft.com/office/drawing/2014/main" xmlns="" id="{309228CD-F6D3-6240-8001-C6434EBC6362}"/>
              </a:ext>
            </a:extLst>
          </p:cNvPr>
          <p:cNvPicPr>
            <a:picLocks noChangeAspect="1"/>
          </p:cNvPicPr>
          <p:nvPr/>
        </p:nvPicPr>
        <p:blipFill>
          <a:blip r:embed="rId2"/>
          <a:stretch>
            <a:fillRect/>
          </a:stretch>
        </p:blipFill>
        <p:spPr>
          <a:xfrm>
            <a:off x="838200" y="318451"/>
            <a:ext cx="3474720" cy="2423160"/>
          </a:xfrm>
          <a:prstGeom prst="rect">
            <a:avLst/>
          </a:prstGeom>
        </p:spPr>
      </p:pic>
    </p:spTree>
    <p:extLst>
      <p:ext uri="{BB962C8B-B14F-4D97-AF65-F5344CB8AC3E}">
        <p14:creationId xmlns:p14="http://schemas.microsoft.com/office/powerpoint/2010/main" val="93537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416B3-8F7D-B743-85B1-A5F34548EB79}"/>
              </a:ext>
            </a:extLst>
          </p:cNvPr>
          <p:cNvSpPr>
            <a:spLocks noGrp="1"/>
          </p:cNvSpPr>
          <p:nvPr>
            <p:ph type="title"/>
          </p:nvPr>
        </p:nvSpPr>
        <p:spPr>
          <a:xfrm>
            <a:off x="838200" y="615503"/>
            <a:ext cx="10515600" cy="2214194"/>
          </a:xfrm>
        </p:spPr>
        <p:txBody>
          <a:bodyPr/>
          <a:lstStyle/>
          <a:p>
            <a:r>
              <a:rPr lang="es-ES_tradnl" b="1" dirty="0"/>
              <a:t>				</a:t>
            </a:r>
            <a:br>
              <a:rPr lang="es-ES_tradnl" b="1" dirty="0"/>
            </a:br>
            <a:r>
              <a:rPr lang="es-ES_tradnl" b="1" dirty="0"/>
              <a:t/>
            </a:r>
            <a:br>
              <a:rPr lang="es-ES_tradnl" b="1" dirty="0"/>
            </a:br>
            <a:r>
              <a:rPr lang="es-ES_tradnl" b="1" dirty="0"/>
              <a:t>			Special Education Timelines</a:t>
            </a:r>
            <a:endParaRPr lang="en-US" dirty="0"/>
          </a:p>
        </p:txBody>
      </p:sp>
      <p:sp>
        <p:nvSpPr>
          <p:cNvPr id="3" name="Content Placeholder 2">
            <a:extLst>
              <a:ext uri="{FF2B5EF4-FFF2-40B4-BE49-F238E27FC236}">
                <a16:creationId xmlns:a16="http://schemas.microsoft.com/office/drawing/2014/main" xmlns="" id="{2B59D1C2-DD05-C14D-9498-37C398754E8F}"/>
              </a:ext>
            </a:extLst>
          </p:cNvPr>
          <p:cNvSpPr>
            <a:spLocks noGrp="1"/>
          </p:cNvSpPr>
          <p:nvPr>
            <p:ph idx="1"/>
          </p:nvPr>
        </p:nvSpPr>
        <p:spPr>
          <a:xfrm>
            <a:off x="838200" y="2741611"/>
            <a:ext cx="10515600" cy="3546989"/>
          </a:xfrm>
        </p:spPr>
        <p:txBody>
          <a:bodyPr/>
          <a:lstStyle/>
          <a:p>
            <a:pPr marL="0" indent="0">
              <a:buNone/>
            </a:pPr>
            <a:r>
              <a:rPr lang="en-US" b="1" dirty="0"/>
              <a:t>Within 20 days </a:t>
            </a:r>
            <a:r>
              <a:rPr lang="en-US" dirty="0"/>
              <a:t>of written request to child study team:</a:t>
            </a:r>
          </a:p>
          <a:p>
            <a:pPr lvl="1">
              <a:buFontTx/>
              <a:buChar char="-"/>
            </a:pPr>
            <a:r>
              <a:rPr lang="en-US" dirty="0"/>
              <a:t>Child study team meets with parent for an evaluation planning meeting – the identification meeting</a:t>
            </a:r>
          </a:p>
          <a:p>
            <a:pPr lvl="1">
              <a:buFontTx/>
              <a:buChar char="-"/>
            </a:pPr>
            <a:endParaRPr lang="en-US" dirty="0"/>
          </a:p>
          <a:p>
            <a:pPr marL="0" indent="0">
              <a:buNone/>
            </a:pPr>
            <a:r>
              <a:rPr lang="en-US" b="1" dirty="0"/>
              <a:t>Within 90 days </a:t>
            </a:r>
            <a:r>
              <a:rPr lang="en-US" dirty="0"/>
              <a:t>of the identification meeting: </a:t>
            </a:r>
          </a:p>
          <a:p>
            <a:pPr lvl="1">
              <a:buFontTx/>
              <a:buChar char="-"/>
            </a:pPr>
            <a:r>
              <a:rPr lang="en-US" dirty="0"/>
              <a:t>Evaluations are conducted, if child study team and parent  agree</a:t>
            </a:r>
          </a:p>
          <a:p>
            <a:pPr marL="457200" lvl="1" indent="0">
              <a:buNone/>
            </a:pPr>
            <a:r>
              <a:rPr lang="en-US" dirty="0"/>
              <a:t>-   Eligibility meeting and if eligible, IEP development meeting  must be scheduled and IEP 	implemented if parents agree</a:t>
            </a:r>
          </a:p>
          <a:p>
            <a:pPr marL="457200" lvl="1" indent="0">
              <a:buNone/>
            </a:pPr>
            <a:endParaRPr lang="en-US" dirty="0"/>
          </a:p>
          <a:p>
            <a:pPr marL="0" indent="0">
              <a:buNone/>
            </a:pPr>
            <a:r>
              <a:rPr lang="en-US" b="1" dirty="0"/>
              <a:t>At the anniversary of initial IEP, </a:t>
            </a:r>
            <a:r>
              <a:rPr lang="en-US" dirty="0"/>
              <a:t>an annual review</a:t>
            </a:r>
            <a:endParaRPr lang="en-US" b="1" dirty="0"/>
          </a:p>
          <a:p>
            <a:pPr marL="0" indent="0">
              <a:buNone/>
            </a:pPr>
            <a:r>
              <a:rPr lang="en-US" b="1" dirty="0"/>
              <a:t>At least every 3 years, </a:t>
            </a:r>
            <a:r>
              <a:rPr lang="en-US" dirty="0"/>
              <a:t>re-evaluations </a:t>
            </a:r>
          </a:p>
          <a:p>
            <a:pPr marL="0" indent="0">
              <a:buNone/>
            </a:pPr>
            <a:r>
              <a:rPr lang="en-US" sz="2800" b="1" dirty="0"/>
              <a:t>	</a:t>
            </a:r>
            <a:r>
              <a:rPr lang="en-US" b="1" dirty="0"/>
              <a:t>	</a:t>
            </a:r>
            <a:endParaRPr lang="en-US" b="1" dirty="0">
              <a:solidFill>
                <a:srgbClr val="898989"/>
              </a:solidFill>
            </a:endParaRPr>
          </a:p>
          <a:p>
            <a:pPr marL="0" indent="0">
              <a:buNone/>
            </a:pPr>
            <a:endParaRPr lang="en-US" sz="2800" dirty="0"/>
          </a:p>
        </p:txBody>
      </p:sp>
      <p:pic>
        <p:nvPicPr>
          <p:cNvPr id="4" name="Picture 3">
            <a:extLst>
              <a:ext uri="{FF2B5EF4-FFF2-40B4-BE49-F238E27FC236}">
                <a16:creationId xmlns:a16="http://schemas.microsoft.com/office/drawing/2014/main" xmlns="" id="{309228CD-F6D3-6240-8001-C6434EBC6362}"/>
              </a:ext>
            </a:extLst>
          </p:cNvPr>
          <p:cNvPicPr>
            <a:picLocks noChangeAspect="1"/>
          </p:cNvPicPr>
          <p:nvPr/>
        </p:nvPicPr>
        <p:blipFill>
          <a:blip r:embed="rId2"/>
          <a:stretch>
            <a:fillRect/>
          </a:stretch>
        </p:blipFill>
        <p:spPr>
          <a:xfrm>
            <a:off x="838200" y="318451"/>
            <a:ext cx="3474720" cy="2423160"/>
          </a:xfrm>
          <a:prstGeom prst="rect">
            <a:avLst/>
          </a:prstGeom>
        </p:spPr>
      </p:pic>
    </p:spTree>
    <p:extLst>
      <p:ext uri="{BB962C8B-B14F-4D97-AF65-F5344CB8AC3E}">
        <p14:creationId xmlns:p14="http://schemas.microsoft.com/office/powerpoint/2010/main" val="215394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416B3-8F7D-B743-85B1-A5F34548EB79}"/>
              </a:ext>
            </a:extLst>
          </p:cNvPr>
          <p:cNvSpPr>
            <a:spLocks noGrp="1"/>
          </p:cNvSpPr>
          <p:nvPr>
            <p:ph type="title"/>
          </p:nvPr>
        </p:nvSpPr>
        <p:spPr>
          <a:xfrm>
            <a:off x="838200" y="615503"/>
            <a:ext cx="10515600" cy="2214194"/>
          </a:xfrm>
        </p:spPr>
        <p:txBody>
          <a:bodyPr/>
          <a:lstStyle/>
          <a:p>
            <a:pPr algn="l"/>
            <a:r>
              <a:rPr lang="es-ES_tradnl" b="1" dirty="0"/>
              <a:t>				</a:t>
            </a:r>
            <a:br>
              <a:rPr lang="es-ES_tradnl" b="1" dirty="0"/>
            </a:br>
            <a:r>
              <a:rPr lang="es-ES_tradnl" b="1" dirty="0"/>
              <a:t/>
            </a:r>
            <a:br>
              <a:rPr lang="es-ES_tradnl" b="1" dirty="0"/>
            </a:br>
            <a:r>
              <a:rPr lang="es-ES_tradnl" b="1" dirty="0"/>
              <a:t>			A 	A Student’s Right to Learn and Progress</a:t>
            </a:r>
            <a:endParaRPr lang="en-US" dirty="0"/>
          </a:p>
        </p:txBody>
      </p:sp>
      <p:sp>
        <p:nvSpPr>
          <p:cNvPr id="3" name="Content Placeholder 2">
            <a:extLst>
              <a:ext uri="{FF2B5EF4-FFF2-40B4-BE49-F238E27FC236}">
                <a16:creationId xmlns:a16="http://schemas.microsoft.com/office/drawing/2014/main" xmlns="" id="{2B59D1C2-DD05-C14D-9498-37C398754E8F}"/>
              </a:ext>
            </a:extLst>
          </p:cNvPr>
          <p:cNvSpPr>
            <a:spLocks noGrp="1"/>
          </p:cNvSpPr>
          <p:nvPr>
            <p:ph idx="1"/>
          </p:nvPr>
        </p:nvSpPr>
        <p:spPr>
          <a:xfrm>
            <a:off x="838200" y="2741611"/>
            <a:ext cx="10515600" cy="3546989"/>
          </a:xfrm>
        </p:spPr>
        <p:txBody>
          <a:bodyPr/>
          <a:lstStyle/>
          <a:p>
            <a:r>
              <a:rPr lang="en-US" sz="2800" dirty="0"/>
              <a:t>The  IEP "must be `reasonably calculated' to enable the child to  make meaningful progress appropriate in light of the child’s circumstances</a:t>
            </a:r>
          </a:p>
          <a:p>
            <a:pPr marL="0" indent="0">
              <a:buNone/>
            </a:pPr>
            <a:endParaRPr lang="en-US" sz="2800" dirty="0"/>
          </a:p>
          <a:p>
            <a:r>
              <a:rPr lang="en-US" sz="2800" dirty="0"/>
              <a:t>This means, when reading the proposed IEP, it should be clear that the services and placement being offered is going to help the child to learn and progress given all the child’s  academic strengths and weaknesses and their behavioral and emotional needs</a:t>
            </a:r>
            <a:endParaRPr lang="es-ES_tradnl" sz="2800" dirty="0"/>
          </a:p>
          <a:p>
            <a:pPr marL="0" indent="0">
              <a:buNone/>
            </a:pPr>
            <a:endParaRPr lang="en-US" sz="2800" dirty="0"/>
          </a:p>
        </p:txBody>
      </p:sp>
      <p:pic>
        <p:nvPicPr>
          <p:cNvPr id="4" name="Picture 3">
            <a:extLst>
              <a:ext uri="{FF2B5EF4-FFF2-40B4-BE49-F238E27FC236}">
                <a16:creationId xmlns:a16="http://schemas.microsoft.com/office/drawing/2014/main" xmlns="" id="{309228CD-F6D3-6240-8001-C6434EBC6362}"/>
              </a:ext>
            </a:extLst>
          </p:cNvPr>
          <p:cNvPicPr>
            <a:picLocks noChangeAspect="1"/>
          </p:cNvPicPr>
          <p:nvPr/>
        </p:nvPicPr>
        <p:blipFill>
          <a:blip r:embed="rId2"/>
          <a:stretch>
            <a:fillRect/>
          </a:stretch>
        </p:blipFill>
        <p:spPr>
          <a:xfrm>
            <a:off x="838200" y="318451"/>
            <a:ext cx="3474720" cy="2423160"/>
          </a:xfrm>
          <a:prstGeom prst="rect">
            <a:avLst/>
          </a:prstGeom>
        </p:spPr>
      </p:pic>
    </p:spTree>
    <p:extLst>
      <p:ext uri="{BB962C8B-B14F-4D97-AF65-F5344CB8AC3E}">
        <p14:creationId xmlns:p14="http://schemas.microsoft.com/office/powerpoint/2010/main" val="3860896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1308</Words>
  <Application>Microsoft Office PowerPoint</Application>
  <PresentationFormat>Widescreen</PresentationFormat>
  <Paragraphs>214</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Aileron Heavy Bold</vt:lpstr>
      <vt:lpstr>Aileron Regular</vt:lpstr>
      <vt:lpstr>Arial</vt:lpstr>
      <vt:lpstr>Calibri</vt:lpstr>
      <vt:lpstr>Calibri Light</vt:lpstr>
      <vt:lpstr>Cambria</vt:lpstr>
      <vt:lpstr>Palatino Linotype</vt:lpstr>
      <vt:lpstr>Times New Roman</vt:lpstr>
      <vt:lpstr>Office Theme</vt:lpstr>
      <vt:lpstr>PowerPoint Presentation</vt:lpstr>
      <vt:lpstr>About Advocates for Children of New Jersey (ACNJ)</vt:lpstr>
      <vt:lpstr>What You Will Learn</vt:lpstr>
      <vt:lpstr>PowerPoint Presentation</vt:lpstr>
      <vt:lpstr>                                                   IF My Child Experienced Learning Loss? </vt:lpstr>
      <vt:lpstr>How Do I Know if My Child is Experiencing Learning Loss?</vt:lpstr>
      <vt:lpstr>         Basic Special Education Rights</vt:lpstr>
      <vt:lpstr>         Special Education Timelines</vt:lpstr>
      <vt:lpstr>         A  A Student’s Right to Learn and Progress</vt:lpstr>
      <vt:lpstr>Students With Disabilities May Be Eligible for Compensatory Education due to COVID-19 Issues</vt:lpstr>
      <vt:lpstr>SAMPLE LETTER REQUESTING IEP MEETING </vt:lpstr>
      <vt:lpstr>Is My Child Eligible For Compensatory Education?</vt:lpstr>
      <vt:lpstr>Example Of Compensatory Education Services  Due To COVID-19 Issues</vt:lpstr>
      <vt:lpstr>    What Should I Bring To My Child’s     Compensatory Education IEP      Meeting?</vt:lpstr>
      <vt:lpstr>           Should I Try To Resolve Issues Informally   Informally?</vt:lpstr>
      <vt:lpstr>What if I Can’t Resolve the Compensatory Education Issues?</vt:lpstr>
      <vt:lpstr> What if I Can’t Resolve the Compensatory Education Issues?</vt:lpstr>
      <vt:lpstr>       The Due Process Complaint For       Compensatory Education Must       Include:</vt:lpstr>
      <vt:lpstr>       The Due Process Complaint For       Compensatory Education Must       Include:</vt:lpstr>
      <vt:lpstr>      What Happens After The Filing?</vt:lpstr>
      <vt:lpstr>      Filing For Due Process Relating      To High School Graduation</vt:lpstr>
      <vt:lpstr>Resources</vt:lpstr>
      <vt:lpstr> THANK YOU FOR ATTENDING!  For more information about legal rights and processes, you may contact: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Educación durante COVID-19</dc:title>
  <dc:creator>Nina Peckman</dc:creator>
  <cp:lastModifiedBy>Hannah Noel</cp:lastModifiedBy>
  <cp:revision>145</cp:revision>
  <dcterms:created xsi:type="dcterms:W3CDTF">2020-07-10T18:09:35Z</dcterms:created>
  <dcterms:modified xsi:type="dcterms:W3CDTF">2022-02-28T15:24:46Z</dcterms:modified>
</cp:coreProperties>
</file>